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56" r:id="rId5"/>
    <p:sldId id="257" r:id="rId6"/>
    <p:sldId id="271" r:id="rId7"/>
    <p:sldId id="298" r:id="rId8"/>
    <p:sldId id="301" r:id="rId9"/>
    <p:sldId id="274" r:id="rId10"/>
    <p:sldId id="275" r:id="rId11"/>
    <p:sldId id="277" r:id="rId12"/>
    <p:sldId id="302" r:id="rId13"/>
    <p:sldId id="276" r:id="rId14"/>
    <p:sldId id="278" r:id="rId15"/>
    <p:sldId id="258" r:id="rId16"/>
    <p:sldId id="280" r:id="rId17"/>
    <p:sldId id="281" r:id="rId18"/>
    <p:sldId id="282" r:id="rId19"/>
    <p:sldId id="284" r:id="rId20"/>
    <p:sldId id="300" r:id="rId21"/>
    <p:sldId id="285" r:id="rId22"/>
    <p:sldId id="287" r:id="rId23"/>
    <p:sldId id="299" r:id="rId24"/>
    <p:sldId id="286" r:id="rId25"/>
    <p:sldId id="288" r:id="rId26"/>
    <p:sldId id="296" r:id="rId27"/>
    <p:sldId id="297" r:id="rId28"/>
    <p:sldId id="289" r:id="rId29"/>
    <p:sldId id="265" r:id="rId30"/>
  </p:sldIdLst>
  <p:sldSz cx="12192000" cy="68580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039" autoAdjust="0"/>
  </p:normalViewPr>
  <p:slideViewPr>
    <p:cSldViewPr snapToGrid="0" showGuides="1">
      <p:cViewPr varScale="1">
        <p:scale>
          <a:sx n="107" d="100"/>
          <a:sy n="107" d="100"/>
        </p:scale>
        <p:origin x="696" y="114"/>
      </p:cViewPr>
      <p:guideLst>
        <p:guide pos="3840"/>
        <p:guide orient="horz" pos="2500"/>
        <p:guide pos="4951"/>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D47A4C-1800-412B-9042-C93F1924AECC}" type="datetimeFigureOut">
              <a:rPr lang="en-US" smtClean="0"/>
              <a:t>6/23/2021</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00EB3D-2307-4317-8A1D-B47FA45245F0}" type="datetimeFigureOut">
              <a:rPr lang="en-US" noProof="0" smtClean="0"/>
              <a:t>6/23/2021</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Athlete,</a:t>
            </a:r>
            <a:r>
              <a:rPr lang="en-US" baseline="0" dirty="0" smtClean="0"/>
              <a:t> Summer II EOT, Fall EOT moved </a:t>
            </a:r>
            <a:r>
              <a:rPr lang="en-US" baseline="0" dirty="0" smtClean="0"/>
              <a:t>up     ACTS </a:t>
            </a:r>
            <a:r>
              <a:rPr lang="en-US" baseline="0" dirty="0" smtClean="0"/>
              <a:t>Transfer moved back to original </a:t>
            </a:r>
            <a:r>
              <a:rPr lang="en-US" baseline="0" dirty="0" smtClean="0"/>
              <a:t>date      Current </a:t>
            </a:r>
            <a:r>
              <a:rPr lang="en-US" baseline="0" dirty="0" smtClean="0"/>
              <a:t>year GSF and Spring DAT file moved </a:t>
            </a:r>
            <a:r>
              <a:rPr lang="en-US" baseline="0" dirty="0" smtClean="0"/>
              <a:t>later</a:t>
            </a:r>
          </a:p>
          <a:p>
            <a:r>
              <a:rPr lang="en-US" baseline="0" dirty="0" smtClean="0"/>
              <a:t>Discussed with SISAC and hope the changes will help spread out the due dates to help with timely submissions</a:t>
            </a:r>
          </a:p>
          <a:p>
            <a:r>
              <a:rPr lang="en-US" baseline="0" dirty="0" smtClean="0"/>
              <a:t>Trying to spread out to help institutions</a:t>
            </a:r>
            <a:endParaRPr lang="en-US" baseline="0" dirty="0" smtClean="0"/>
          </a:p>
        </p:txBody>
      </p:sp>
      <p:sp>
        <p:nvSpPr>
          <p:cNvPr id="4" name="Slide Number Placeholder 3"/>
          <p:cNvSpPr>
            <a:spLocks noGrp="1"/>
          </p:cNvSpPr>
          <p:nvPr>
            <p:ph type="sldNum" sz="quarter" idx="10"/>
          </p:nvPr>
        </p:nvSpPr>
        <p:spPr/>
        <p:txBody>
          <a:bodyPr/>
          <a:lstStyle/>
          <a:p>
            <a:fld id="{53D78A92-0141-4330-8F3E-FAADFAC23844}" type="slidenum">
              <a:rPr lang="en-US" noProof="0" smtClean="0"/>
              <a:t>3</a:t>
            </a:fld>
            <a:endParaRPr lang="en-US" noProof="0" dirty="0"/>
          </a:p>
        </p:txBody>
      </p:sp>
    </p:spTree>
    <p:extLst>
      <p:ext uri="{BB962C8B-B14F-4D97-AF65-F5344CB8AC3E}">
        <p14:creationId xmlns:p14="http://schemas.microsoft.com/office/powerpoint/2010/main" val="119305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has already been fixed</a:t>
            </a:r>
            <a:r>
              <a:rPr lang="en-US" dirty="0" smtClean="0"/>
              <a:t>.  ValID is beneficial because you can filter down to just the student errors,</a:t>
            </a:r>
            <a:r>
              <a:rPr lang="en-US" baseline="0" dirty="0" smtClean="0"/>
              <a:t> course errors, etc.  We use this one a lot in the office.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15</a:t>
            </a:fld>
            <a:endParaRPr lang="en-US" noProof="0" dirty="0"/>
          </a:p>
        </p:txBody>
      </p:sp>
    </p:spTree>
    <p:extLst>
      <p:ext uri="{BB962C8B-B14F-4D97-AF65-F5344CB8AC3E}">
        <p14:creationId xmlns:p14="http://schemas.microsoft.com/office/powerpoint/2010/main" val="293878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didn’t even know these were available.  We can’t review</a:t>
            </a:r>
            <a:r>
              <a:rPr lang="en-US" baseline="0" dirty="0" smtClean="0"/>
              <a:t> for all 51 institutions and identify these things.  We aren’t nearly as familiar with your institution’s data as you are.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16</a:t>
            </a:fld>
            <a:endParaRPr lang="en-US" noProof="0" dirty="0"/>
          </a:p>
        </p:txBody>
      </p:sp>
    </p:spTree>
    <p:extLst>
      <p:ext uri="{BB962C8B-B14F-4D97-AF65-F5344CB8AC3E}">
        <p14:creationId xmlns:p14="http://schemas.microsoft.com/office/powerpoint/2010/main" val="23183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change your own password – we don’t change</a:t>
            </a:r>
            <a:r>
              <a:rPr lang="en-US" baseline="0" dirty="0" smtClean="0"/>
              <a:t> it or control it.  It is up to you to share it if multiple people need access.</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22</a:t>
            </a:fld>
            <a:endParaRPr lang="en-US" noProof="0" dirty="0"/>
          </a:p>
        </p:txBody>
      </p:sp>
    </p:spTree>
    <p:extLst>
      <p:ext uri="{BB962C8B-B14F-4D97-AF65-F5344CB8AC3E}">
        <p14:creationId xmlns:p14="http://schemas.microsoft.com/office/powerpoint/2010/main" val="392471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not use the preformatted spreadsheet but instead create your own text</a:t>
            </a:r>
            <a:r>
              <a:rPr lang="en-US" baseline="0" dirty="0" smtClean="0"/>
              <a:t> file, that is still allowable.  Just remember to give the file the appropriate file extension</a:t>
            </a:r>
            <a:r>
              <a:rPr lang="en-US" baseline="0" dirty="0" smtClean="0"/>
              <a:t>.</a:t>
            </a:r>
          </a:p>
          <a:p>
            <a:r>
              <a:rPr lang="en-US" baseline="0" dirty="0" smtClean="0"/>
              <a:t>A necessary evil because of system blow-ups – have to look for the file – and take it out and restart everything.  So this makes it to where your file processing doesn’t get stopped.</a:t>
            </a:r>
          </a:p>
          <a:p>
            <a:r>
              <a:rPr lang="en-US" baseline="0" dirty="0" smtClean="0"/>
              <a:t>Was only file with .txt extension previously.</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4</a:t>
            </a:fld>
            <a:endParaRPr lang="en-US" noProof="0" dirty="0"/>
          </a:p>
        </p:txBody>
      </p:sp>
    </p:spTree>
    <p:extLst>
      <p:ext uri="{BB962C8B-B14F-4D97-AF65-F5344CB8AC3E}">
        <p14:creationId xmlns:p14="http://schemas.microsoft.com/office/powerpoint/2010/main" val="244217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file upload success email will come first, but</a:t>
            </a:r>
            <a:r>
              <a:rPr lang="en-US" baseline="0" dirty="0" smtClean="0"/>
              <a:t> then you will get this one.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5</a:t>
            </a:fld>
            <a:endParaRPr lang="en-US" noProof="0" dirty="0"/>
          </a:p>
        </p:txBody>
      </p:sp>
    </p:spTree>
    <p:extLst>
      <p:ext uri="{BB962C8B-B14F-4D97-AF65-F5344CB8AC3E}">
        <p14:creationId xmlns:p14="http://schemas.microsoft.com/office/powerpoint/2010/main" val="403202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will be Y, N,</a:t>
            </a:r>
            <a:r>
              <a:rPr lang="en-US" baseline="0" dirty="0" smtClean="0"/>
              <a:t> </a:t>
            </a:r>
            <a:r>
              <a:rPr lang="en-US" baseline="0" dirty="0" smtClean="0"/>
              <a:t>U.  Definition was recommended by the Goal 3 Equity Workgroup of the strategic plan which had  many institutional representatives and agreed to by Dr. Markham.</a:t>
            </a:r>
          </a:p>
          <a:p>
            <a:r>
              <a:rPr lang="en-US" baseline="0" dirty="0" smtClean="0"/>
              <a:t>For those students currently attending, you can choose U if your definition has not matched this one in the past or you do not have the information already – we understand that you may have to use this for a couple of years.</a:t>
            </a:r>
          </a:p>
          <a:p>
            <a:r>
              <a:rPr lang="en-US" baseline="0" dirty="0" smtClean="0"/>
              <a:t>Collection will have to conform to the new definition so that we can properly assess progress with our first generation students.  We will be monitoring along the way.</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6</a:t>
            </a:fld>
            <a:endParaRPr lang="en-US" noProof="0" dirty="0"/>
          </a:p>
        </p:txBody>
      </p:sp>
    </p:spTree>
    <p:extLst>
      <p:ext uri="{BB962C8B-B14F-4D97-AF65-F5344CB8AC3E}">
        <p14:creationId xmlns:p14="http://schemas.microsoft.com/office/powerpoint/2010/main" val="161806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make sure that a</a:t>
            </a:r>
            <a:r>
              <a:rPr lang="en-US" baseline="0" dirty="0" smtClean="0"/>
              <a:t>n assessment or apprenticeship code does not exist before using the other category.  If other is used and a code exists, the file will have to be resubmitted once reviewed by Perkins staff</a:t>
            </a:r>
            <a:r>
              <a:rPr lang="en-US" baseline="0" dirty="0" smtClean="0"/>
              <a:t>.</a:t>
            </a:r>
          </a:p>
          <a:p>
            <a:r>
              <a:rPr lang="en-US" baseline="0" dirty="0" smtClean="0"/>
              <a:t>Requirements have not changed – they were always active – we just didn’t have the requirements listed in the manual anymore.</a:t>
            </a:r>
          </a:p>
        </p:txBody>
      </p:sp>
      <p:sp>
        <p:nvSpPr>
          <p:cNvPr id="4" name="Slide Number Placeholder 3"/>
          <p:cNvSpPr>
            <a:spLocks noGrp="1"/>
          </p:cNvSpPr>
          <p:nvPr>
            <p:ph type="sldNum" sz="quarter" idx="10"/>
          </p:nvPr>
        </p:nvSpPr>
        <p:spPr/>
        <p:txBody>
          <a:bodyPr/>
          <a:lstStyle/>
          <a:p>
            <a:fld id="{53D78A92-0141-4330-8F3E-FAADFAC23844}" type="slidenum">
              <a:rPr lang="en-US" noProof="0" smtClean="0"/>
              <a:t>7</a:t>
            </a:fld>
            <a:endParaRPr lang="en-US" noProof="0" dirty="0"/>
          </a:p>
        </p:txBody>
      </p:sp>
    </p:spTree>
    <p:extLst>
      <p:ext uri="{BB962C8B-B14F-4D97-AF65-F5344CB8AC3E}">
        <p14:creationId xmlns:p14="http://schemas.microsoft.com/office/powerpoint/2010/main" val="345241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next couple of weeks</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9</a:t>
            </a:fld>
            <a:endParaRPr lang="en-US" noProof="0" dirty="0"/>
          </a:p>
        </p:txBody>
      </p:sp>
    </p:spTree>
    <p:extLst>
      <p:ext uri="{BB962C8B-B14F-4D97-AF65-F5344CB8AC3E}">
        <p14:creationId xmlns:p14="http://schemas.microsoft.com/office/powerpoint/2010/main" val="228787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Sonia has addressed</a:t>
            </a:r>
            <a:r>
              <a:rPr lang="en-US" baseline="0" dirty="0" smtClean="0"/>
              <a:t> some of the responses to the AHEIS survey, but I’m going to address a few more that people had questions about.  All of the following slides are in response to questions or comments.</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10</a:t>
            </a:fld>
            <a:endParaRPr lang="en-US" noProof="0" dirty="0"/>
          </a:p>
        </p:txBody>
      </p:sp>
    </p:spTree>
    <p:extLst>
      <p:ext uri="{BB962C8B-B14F-4D97-AF65-F5344CB8AC3E}">
        <p14:creationId xmlns:p14="http://schemas.microsoft.com/office/powerpoint/2010/main" val="122663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Course, Instructor summaries – working on more</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12</a:t>
            </a:fld>
            <a:endParaRPr lang="en-US" noProof="0" dirty="0"/>
          </a:p>
        </p:txBody>
      </p:sp>
    </p:spTree>
    <p:extLst>
      <p:ext uri="{BB962C8B-B14F-4D97-AF65-F5344CB8AC3E}">
        <p14:creationId xmlns:p14="http://schemas.microsoft.com/office/powerpoint/2010/main" val="1350613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term files, the year used is calendar year.</a:t>
            </a:r>
            <a:r>
              <a:rPr lang="en-US" baseline="0" dirty="0" smtClean="0"/>
              <a:t>  For annual files and the GUP, the year used is academic year.</a:t>
            </a:r>
            <a:endParaRPr lang="en-US" dirty="0"/>
          </a:p>
        </p:txBody>
      </p:sp>
      <p:sp>
        <p:nvSpPr>
          <p:cNvPr id="4" name="Slide Number Placeholder 3"/>
          <p:cNvSpPr>
            <a:spLocks noGrp="1"/>
          </p:cNvSpPr>
          <p:nvPr>
            <p:ph type="sldNum" sz="quarter" idx="10"/>
          </p:nvPr>
        </p:nvSpPr>
        <p:spPr/>
        <p:txBody>
          <a:bodyPr/>
          <a:lstStyle/>
          <a:p>
            <a:fld id="{53D78A92-0141-4330-8F3E-FAADFAC23844}" type="slidenum">
              <a:rPr lang="en-US" noProof="0" smtClean="0"/>
              <a:t>14</a:t>
            </a:fld>
            <a:endParaRPr lang="en-US" noProof="0" dirty="0"/>
          </a:p>
        </p:txBody>
      </p:sp>
    </p:spTree>
    <p:extLst>
      <p:ext uri="{BB962C8B-B14F-4D97-AF65-F5344CB8AC3E}">
        <p14:creationId xmlns:p14="http://schemas.microsoft.com/office/powerpoint/2010/main" val="406316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xmlns=""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xmlns=""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xmlns=""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dirty="0" smtClean="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dirty="0" smtClean="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dirty="0" smtClean="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xmlns=""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dirty="0" smtClean="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dirty="0" smtClean="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xmlns=""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xmlns=""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dirty="0" smtClean="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vebinders.com/b/2814257" TargetMode="External"/><Relationship Id="rId2" Type="http://schemas.openxmlformats.org/officeDocument/2006/relationships/hyperlink" Target="https://www.livebinders.com/b/2814253"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livebinders.com/play/play?id=2595566"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hyperlink" Target="mailto:david.jones@adhe.ed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sz="6600" dirty="0" smtClean="0"/>
              <a:t>AY2021-22 </a:t>
            </a:r>
            <a:r>
              <a:rPr lang="en-US" sz="6600" dirty="0" smtClean="0"/>
              <a:t>AHEIS </a:t>
            </a:r>
            <a:r>
              <a:rPr lang="en-US" sz="6600" dirty="0" smtClean="0"/>
              <a:t/>
            </a:r>
            <a:br>
              <a:rPr lang="en-US" sz="6600" dirty="0" smtClean="0"/>
            </a:br>
            <a:r>
              <a:rPr lang="en-US" sz="6600" dirty="0" smtClean="0"/>
              <a:t>MANUAL UPDATES</a:t>
            </a:r>
            <a:endParaRPr lang="ru-RU" sz="6600"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smtClean="0"/>
              <a:t>June 24, 2021</a:t>
            </a:r>
            <a:endParaRPr lang="ru-RU" dirty="0"/>
          </a:p>
        </p:txBody>
      </p:sp>
    </p:spTree>
    <p:extLst>
      <p:ext uri="{BB962C8B-B14F-4D97-AF65-F5344CB8AC3E}">
        <p14:creationId xmlns:p14="http://schemas.microsoft.com/office/powerpoint/2010/main" val="2142316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normAutofit/>
          </a:bodyPr>
          <a:lstStyle/>
          <a:p>
            <a:r>
              <a:rPr lang="en-US" dirty="0" smtClean="0"/>
              <a:t>REPORTING TIPS </a:t>
            </a:r>
            <a:endParaRPr lang="en-US" dirty="0"/>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838201" y="1835244"/>
            <a:ext cx="10515599" cy="600385"/>
          </a:xfrm>
        </p:spPr>
        <p:txBody>
          <a:bodyPr/>
          <a:lstStyle/>
          <a:p>
            <a:r>
              <a:rPr lang="en-US" sz="3200" dirty="0" smtClean="0"/>
              <a:t>Answers to feedback provided in the AHEIS survey</a:t>
            </a:r>
            <a:endParaRPr lang="en-US" sz="3200" dirty="0"/>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10</a:t>
            </a:fld>
            <a:endParaRPr lang="en-US" dirty="0"/>
          </a:p>
        </p:txBody>
      </p:sp>
    </p:spTree>
    <p:extLst>
      <p:ext uri="{BB962C8B-B14F-4D97-AF65-F5344CB8AC3E}">
        <p14:creationId xmlns:p14="http://schemas.microsoft.com/office/powerpoint/2010/main" val="357026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275870"/>
            <a:ext cx="10515600" cy="1278610"/>
          </a:xfrm>
        </p:spPr>
        <p:txBody>
          <a:bodyPr>
            <a:normAutofit fontScale="90000"/>
          </a:bodyPr>
          <a:lstStyle/>
          <a:p>
            <a:r>
              <a:rPr lang="en-US" dirty="0" smtClean="0"/>
              <a:t>What are the different folders used for on the FT server?</a:t>
            </a: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11</a:t>
            </a:fld>
            <a:endParaRPr lang="en-US" dirty="0"/>
          </a:p>
        </p:txBody>
      </p:sp>
      <p:pic>
        <p:nvPicPr>
          <p:cNvPr id="3" name="Picture 2"/>
          <p:cNvPicPr>
            <a:picLocks noChangeAspect="1"/>
          </p:cNvPicPr>
          <p:nvPr/>
        </p:nvPicPr>
        <p:blipFill>
          <a:blip r:embed="rId2"/>
          <a:stretch>
            <a:fillRect/>
          </a:stretch>
        </p:blipFill>
        <p:spPr>
          <a:xfrm>
            <a:off x="4300572" y="1958857"/>
            <a:ext cx="3590855" cy="4054191"/>
          </a:xfrm>
          <a:prstGeom prst="rect">
            <a:avLst/>
          </a:prstGeom>
        </p:spPr>
      </p:pic>
    </p:spTree>
    <p:extLst>
      <p:ext uri="{BB962C8B-B14F-4D97-AF65-F5344CB8AC3E}">
        <p14:creationId xmlns:p14="http://schemas.microsoft.com/office/powerpoint/2010/main" val="162189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12</a:t>
            </a:fld>
            <a:endParaRPr lang="en-US" dirty="0"/>
          </a:p>
        </p:txBody>
      </p:sp>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smtClean="0"/>
              <a:t>Folder Structure</a:t>
            </a:r>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4294967295"/>
          </p:nvPr>
        </p:nvSpPr>
        <p:spPr>
          <a:xfrm>
            <a:off x="1591984" y="1829059"/>
            <a:ext cx="9008031" cy="4289425"/>
          </a:xfrm>
        </p:spPr>
        <p:txBody>
          <a:bodyPr>
            <a:normAutofit fontScale="62500" lnSpcReduction="20000"/>
          </a:bodyPr>
          <a:lstStyle/>
          <a:p>
            <a:r>
              <a:rPr lang="en-US" dirty="0" smtClean="0">
                <a:solidFill>
                  <a:schemeClr val="bg2"/>
                </a:solidFill>
              </a:rPr>
              <a:t>01 – Run Institutional Validations – Where you drop files for </a:t>
            </a:r>
            <a:r>
              <a:rPr lang="en-US" dirty="0" smtClean="0">
                <a:solidFill>
                  <a:schemeClr val="bg2"/>
                </a:solidFill>
              </a:rPr>
              <a:t>validation</a:t>
            </a:r>
            <a:endParaRPr lang="en-US" dirty="0" smtClean="0">
              <a:solidFill>
                <a:schemeClr val="bg2"/>
              </a:solidFill>
            </a:endParaRPr>
          </a:p>
          <a:p>
            <a:r>
              <a:rPr lang="en-US" dirty="0" smtClean="0">
                <a:solidFill>
                  <a:schemeClr val="bg2"/>
                </a:solidFill>
              </a:rPr>
              <a:t>02 – AHEIS Data Files Final Submission – Where you drop </a:t>
            </a:r>
            <a:r>
              <a:rPr lang="en-US" dirty="0" smtClean="0">
                <a:solidFill>
                  <a:schemeClr val="bg2"/>
                </a:solidFill>
              </a:rPr>
              <a:t>files once </a:t>
            </a:r>
            <a:r>
              <a:rPr lang="en-US" dirty="0" smtClean="0">
                <a:solidFill>
                  <a:schemeClr val="bg2"/>
                </a:solidFill>
              </a:rPr>
              <a:t>they have a clean </a:t>
            </a:r>
            <a:r>
              <a:rPr lang="en-US" dirty="0" smtClean="0">
                <a:solidFill>
                  <a:schemeClr val="bg2"/>
                </a:solidFill>
              </a:rPr>
              <a:t>	error </a:t>
            </a:r>
            <a:r>
              <a:rPr lang="en-US" dirty="0" smtClean="0">
                <a:solidFill>
                  <a:schemeClr val="bg2"/>
                </a:solidFill>
              </a:rPr>
              <a:t>report</a:t>
            </a:r>
          </a:p>
          <a:p>
            <a:r>
              <a:rPr lang="en-US" dirty="0" smtClean="0">
                <a:solidFill>
                  <a:schemeClr val="bg2"/>
                </a:solidFill>
              </a:rPr>
              <a:t>03 – Automated AHEIS Reports – Where error reports and </a:t>
            </a:r>
            <a:r>
              <a:rPr lang="en-US" dirty="0" smtClean="0">
                <a:solidFill>
                  <a:schemeClr val="bg2"/>
                </a:solidFill>
              </a:rPr>
              <a:t>data summaries </a:t>
            </a:r>
            <a:r>
              <a:rPr lang="en-US" dirty="0" smtClean="0">
                <a:solidFill>
                  <a:schemeClr val="bg2"/>
                </a:solidFill>
              </a:rPr>
              <a:t>will appear </a:t>
            </a:r>
            <a:r>
              <a:rPr lang="en-US" dirty="0" smtClean="0">
                <a:solidFill>
                  <a:schemeClr val="bg2"/>
                </a:solidFill>
              </a:rPr>
              <a:t>	automatically</a:t>
            </a:r>
            <a:endParaRPr lang="en-US" dirty="0" smtClean="0">
              <a:solidFill>
                <a:schemeClr val="bg2"/>
              </a:solidFill>
            </a:endParaRPr>
          </a:p>
          <a:p>
            <a:r>
              <a:rPr lang="en-US" dirty="0" smtClean="0">
                <a:solidFill>
                  <a:schemeClr val="bg2"/>
                </a:solidFill>
              </a:rPr>
              <a:t>04 – Files from ADHE – Where files from ADHE that </a:t>
            </a:r>
            <a:r>
              <a:rPr lang="en-US" dirty="0">
                <a:solidFill>
                  <a:schemeClr val="bg2"/>
                </a:solidFill>
              </a:rPr>
              <a:t>c</a:t>
            </a:r>
            <a:r>
              <a:rPr lang="en-US" dirty="0" smtClean="0">
                <a:solidFill>
                  <a:schemeClr val="bg2"/>
                </a:solidFill>
              </a:rPr>
              <a:t>annot be </a:t>
            </a:r>
            <a:r>
              <a:rPr lang="en-US" dirty="0" smtClean="0">
                <a:solidFill>
                  <a:schemeClr val="bg2"/>
                </a:solidFill>
              </a:rPr>
              <a:t>emailed </a:t>
            </a:r>
            <a:r>
              <a:rPr lang="en-US" dirty="0" smtClean="0">
                <a:solidFill>
                  <a:schemeClr val="bg2"/>
                </a:solidFill>
              </a:rPr>
              <a:t>for security </a:t>
            </a:r>
            <a:r>
              <a:rPr lang="en-US" dirty="0" smtClean="0">
                <a:solidFill>
                  <a:schemeClr val="bg2"/>
                </a:solidFill>
              </a:rPr>
              <a:t>	reasons </a:t>
            </a:r>
            <a:r>
              <a:rPr lang="en-US" dirty="0" smtClean="0">
                <a:solidFill>
                  <a:schemeClr val="bg2"/>
                </a:solidFill>
              </a:rPr>
              <a:t>are dropped for your </a:t>
            </a:r>
            <a:r>
              <a:rPr lang="en-US" dirty="0" smtClean="0">
                <a:solidFill>
                  <a:schemeClr val="bg2"/>
                </a:solidFill>
              </a:rPr>
              <a:t>retrieval</a:t>
            </a:r>
            <a:endParaRPr lang="en-US" dirty="0" smtClean="0">
              <a:solidFill>
                <a:schemeClr val="bg2"/>
              </a:solidFill>
            </a:endParaRPr>
          </a:p>
          <a:p>
            <a:r>
              <a:rPr lang="en-US" dirty="0" smtClean="0">
                <a:solidFill>
                  <a:schemeClr val="bg2"/>
                </a:solidFill>
              </a:rPr>
              <a:t>05 – Non-AHEIS Files to ADHE</a:t>
            </a:r>
          </a:p>
          <a:p>
            <a:pPr lvl="2"/>
            <a:r>
              <a:rPr lang="en-US" sz="1900" dirty="0" smtClean="0">
                <a:solidFill>
                  <a:schemeClr val="accent6">
                    <a:lumMod val="60000"/>
                    <a:lumOff val="40000"/>
                  </a:schemeClr>
                </a:solidFill>
              </a:rPr>
              <a:t>Where reports such as the ACTS Transfer or RPTA Report are dropped by you for ADHE’s retrieval</a:t>
            </a:r>
          </a:p>
          <a:p>
            <a:pPr lvl="2"/>
            <a:r>
              <a:rPr lang="en-US" sz="1900" dirty="0" smtClean="0">
                <a:solidFill>
                  <a:schemeClr val="accent6">
                    <a:lumMod val="60000"/>
                    <a:lumOff val="40000"/>
                  </a:schemeClr>
                </a:solidFill>
              </a:rPr>
              <a:t>Where files to ADHE that cannot be emailed for security reasons are dropped for ADHE’s retrieval</a:t>
            </a:r>
          </a:p>
          <a:p>
            <a:r>
              <a:rPr lang="en-US" dirty="0" smtClean="0">
                <a:solidFill>
                  <a:schemeClr val="bg2"/>
                </a:solidFill>
              </a:rPr>
              <a:t>06 </a:t>
            </a:r>
            <a:r>
              <a:rPr lang="en-US" dirty="0">
                <a:solidFill>
                  <a:schemeClr val="bg2"/>
                </a:solidFill>
              </a:rPr>
              <a:t>– </a:t>
            </a:r>
            <a:r>
              <a:rPr lang="en-US" dirty="0" smtClean="0">
                <a:solidFill>
                  <a:schemeClr val="bg2"/>
                </a:solidFill>
              </a:rPr>
              <a:t>Archive-Institutional Validations – Where every file that </a:t>
            </a:r>
            <a:r>
              <a:rPr lang="en-US" dirty="0" smtClean="0">
                <a:solidFill>
                  <a:schemeClr val="bg2"/>
                </a:solidFill>
              </a:rPr>
              <a:t>gets </a:t>
            </a:r>
            <a:r>
              <a:rPr lang="en-US" dirty="0" smtClean="0">
                <a:solidFill>
                  <a:schemeClr val="bg2"/>
                </a:solidFill>
              </a:rPr>
              <a:t>processed through the </a:t>
            </a:r>
            <a:r>
              <a:rPr lang="en-US" dirty="0" smtClean="0">
                <a:solidFill>
                  <a:schemeClr val="bg2"/>
                </a:solidFill>
              </a:rPr>
              <a:t>	01 </a:t>
            </a:r>
            <a:r>
              <a:rPr lang="en-US" dirty="0" smtClean="0">
                <a:solidFill>
                  <a:schemeClr val="bg2"/>
                </a:solidFill>
              </a:rPr>
              <a:t>folder is archived</a:t>
            </a:r>
          </a:p>
          <a:p>
            <a:r>
              <a:rPr lang="en-US" sz="2900" dirty="0" smtClean="0">
                <a:solidFill>
                  <a:schemeClr val="bg2"/>
                </a:solidFill>
              </a:rPr>
              <a:t>07 </a:t>
            </a:r>
            <a:r>
              <a:rPr lang="en-US" sz="2900" dirty="0">
                <a:solidFill>
                  <a:schemeClr val="bg2"/>
                </a:solidFill>
              </a:rPr>
              <a:t>–</a:t>
            </a:r>
            <a:r>
              <a:rPr lang="en-US" sz="2900" dirty="0" smtClean="0">
                <a:solidFill>
                  <a:schemeClr val="bg2"/>
                </a:solidFill>
              </a:rPr>
              <a:t> </a:t>
            </a:r>
            <a:r>
              <a:rPr lang="en-US" sz="2900" dirty="0" smtClean="0">
                <a:solidFill>
                  <a:schemeClr val="bg2"/>
                </a:solidFill>
              </a:rPr>
              <a:t>Archive-AHEIS </a:t>
            </a:r>
            <a:r>
              <a:rPr lang="en-US" dirty="0" smtClean="0">
                <a:solidFill>
                  <a:schemeClr val="bg2"/>
                </a:solidFill>
              </a:rPr>
              <a:t>Data Files Final Submission – Where every </a:t>
            </a:r>
            <a:r>
              <a:rPr lang="en-US" dirty="0" smtClean="0">
                <a:solidFill>
                  <a:schemeClr val="bg2"/>
                </a:solidFill>
              </a:rPr>
              <a:t>file </a:t>
            </a:r>
            <a:r>
              <a:rPr lang="en-US" dirty="0" smtClean="0">
                <a:solidFill>
                  <a:schemeClr val="bg2"/>
                </a:solidFill>
              </a:rPr>
              <a:t>that gets processed </a:t>
            </a:r>
            <a:r>
              <a:rPr lang="en-US" dirty="0" smtClean="0">
                <a:solidFill>
                  <a:schemeClr val="bg2"/>
                </a:solidFill>
              </a:rPr>
              <a:t>	through </a:t>
            </a:r>
            <a:r>
              <a:rPr lang="en-US" dirty="0" smtClean="0">
                <a:solidFill>
                  <a:schemeClr val="bg2"/>
                </a:solidFill>
              </a:rPr>
              <a:t>the 02 folder is archived</a:t>
            </a:r>
          </a:p>
          <a:p>
            <a:pPr lvl="2"/>
            <a:r>
              <a:rPr lang="en-US" sz="1900" dirty="0" smtClean="0">
                <a:solidFill>
                  <a:schemeClr val="accent6">
                    <a:lumMod val="60000"/>
                    <a:lumOff val="40000"/>
                  </a:schemeClr>
                </a:solidFill>
              </a:rPr>
              <a:t>The 06 and 07 folders are particularly helpful when you need to retrieve a previously submitted file for some reason.</a:t>
            </a:r>
            <a:endParaRPr lang="en-US" sz="1900" dirty="0">
              <a:solidFill>
                <a:schemeClr val="accent6">
                  <a:lumMod val="60000"/>
                  <a:lumOff val="40000"/>
                </a:schemeClr>
              </a:solidFill>
            </a:endParaRPr>
          </a:p>
          <a:p>
            <a:r>
              <a:rPr lang="en-US" dirty="0" smtClean="0">
                <a:solidFill>
                  <a:schemeClr val="bg2"/>
                </a:solidFill>
              </a:rPr>
              <a:t>08 </a:t>
            </a:r>
            <a:r>
              <a:rPr lang="en-US" dirty="0">
                <a:solidFill>
                  <a:schemeClr val="bg2"/>
                </a:solidFill>
              </a:rPr>
              <a:t>– </a:t>
            </a:r>
            <a:r>
              <a:rPr lang="en-US" dirty="0" smtClean="0">
                <a:solidFill>
                  <a:schemeClr val="bg2"/>
                </a:solidFill>
              </a:rPr>
              <a:t>IDB-Institutional Database – Where a new version of the </a:t>
            </a:r>
            <a:r>
              <a:rPr lang="en-US" dirty="0" smtClean="0">
                <a:solidFill>
                  <a:schemeClr val="bg2"/>
                </a:solidFill>
              </a:rPr>
              <a:t>IDB </a:t>
            </a:r>
            <a:r>
              <a:rPr lang="en-US" dirty="0" smtClean="0">
                <a:solidFill>
                  <a:schemeClr val="bg2"/>
                </a:solidFill>
              </a:rPr>
              <a:t>is placed on a weekly </a:t>
            </a:r>
            <a:r>
              <a:rPr lang="en-US" dirty="0" smtClean="0">
                <a:solidFill>
                  <a:schemeClr val="bg2"/>
                </a:solidFill>
              </a:rPr>
              <a:t>	basis</a:t>
            </a:r>
            <a:endParaRPr lang="en-US" dirty="0">
              <a:solidFill>
                <a:schemeClr val="bg2"/>
              </a:solidFill>
            </a:endParaRPr>
          </a:p>
          <a:p>
            <a:endParaRPr lang="en-US" dirty="0"/>
          </a:p>
        </p:txBody>
      </p:sp>
    </p:spTree>
    <p:extLst>
      <p:ext uri="{BB962C8B-B14F-4D97-AF65-F5344CB8AC3E}">
        <p14:creationId xmlns:p14="http://schemas.microsoft.com/office/powerpoint/2010/main" val="373352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a:xfrm>
            <a:off x="841248" y="2033676"/>
            <a:ext cx="4357688" cy="1325563"/>
          </a:xfrm>
        </p:spPr>
        <p:txBody>
          <a:bodyPr>
            <a:normAutofit fontScale="90000"/>
          </a:bodyPr>
          <a:lstStyle/>
          <a:p>
            <a:r>
              <a:rPr lang="en-US" dirty="0" smtClean="0"/>
              <a:t>What is in the Resources folder?</a:t>
            </a:r>
            <a:endParaRPr lang="en-US" dirty="0"/>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p:txBody>
          <a:bodyPr/>
          <a:lstStyle/>
          <a:p>
            <a:r>
              <a:rPr lang="en-US" dirty="0" smtClean="0"/>
              <a:t>The Resources folder is found on the FT server.</a:t>
            </a:r>
            <a:endParaRPr lang="en-US" dirty="0"/>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13</a:t>
            </a:fld>
            <a:endParaRPr lang="en-US" dirty="0"/>
          </a:p>
        </p:txBody>
      </p:sp>
      <p:sp>
        <p:nvSpPr>
          <p:cNvPr id="8" name="Text Placeholder 3">
            <a:extLst>
              <a:ext uri="{FF2B5EF4-FFF2-40B4-BE49-F238E27FC236}">
                <a16:creationId xmlns:a16="http://schemas.microsoft.com/office/drawing/2014/main" id="{BE02D267-7BE2-4596-B469-BB4DC32CC0DB}"/>
              </a:ext>
            </a:extLst>
          </p:cNvPr>
          <p:cNvSpPr txBox="1">
            <a:spLocks/>
          </p:cNvSpPr>
          <p:nvPr/>
        </p:nvSpPr>
        <p:spPr>
          <a:xfrm>
            <a:off x="6370721" y="325093"/>
            <a:ext cx="4668581" cy="5892827"/>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300" b="0" i="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smtClean="0"/>
              <a:t>PDF version of the AHEIS manual</a:t>
            </a:r>
          </a:p>
          <a:p>
            <a:pPr marL="342900" indent="-342900">
              <a:buFont typeface="Arial" panose="020B0604020202020204" pitchFamily="34" charset="0"/>
              <a:buChar char="•"/>
            </a:pPr>
            <a:r>
              <a:rPr lang="en-US" sz="1400" dirty="0" smtClean="0"/>
              <a:t>PowerPoint presentation from the AIRO meeting</a:t>
            </a:r>
          </a:p>
          <a:p>
            <a:pPr marL="342900" indent="-342900">
              <a:buFont typeface="Arial" panose="020B0604020202020204" pitchFamily="34" charset="0"/>
              <a:buChar char="•"/>
            </a:pPr>
            <a:r>
              <a:rPr lang="en-US" sz="1400" dirty="0" smtClean="0"/>
              <a:t>Reference Files</a:t>
            </a:r>
          </a:p>
          <a:p>
            <a:pPr marL="800100" lvl="1" indent="-342900">
              <a:buFont typeface="Arial" panose="020B0604020202020204" pitchFamily="34" charset="0"/>
              <a:buChar char="•"/>
            </a:pPr>
            <a:r>
              <a:rPr lang="en-US" sz="1200" dirty="0" smtClean="0">
                <a:solidFill>
                  <a:schemeClr val="bg1"/>
                </a:solidFill>
              </a:rPr>
              <a:t>ACT High School Codes (appendix E)</a:t>
            </a:r>
          </a:p>
          <a:p>
            <a:pPr marL="800100" lvl="1" indent="-342900">
              <a:buFont typeface="Arial" panose="020B0604020202020204" pitchFamily="34" charset="0"/>
              <a:buChar char="•"/>
            </a:pPr>
            <a:r>
              <a:rPr lang="en-US" sz="1200" dirty="0" smtClean="0">
                <a:solidFill>
                  <a:schemeClr val="bg1"/>
                </a:solidFill>
              </a:rPr>
              <a:t>CIP Codes</a:t>
            </a:r>
          </a:p>
          <a:p>
            <a:pPr marL="800100" lvl="1" indent="-342900">
              <a:buFont typeface="Arial" panose="020B0604020202020204" pitchFamily="34" charset="0"/>
              <a:buChar char="•"/>
            </a:pPr>
            <a:r>
              <a:rPr lang="en-US" sz="1200" dirty="0" smtClean="0">
                <a:solidFill>
                  <a:schemeClr val="bg1"/>
                </a:solidFill>
              </a:rPr>
              <a:t>Concurrent Placement Test Requirements (appendix F)</a:t>
            </a:r>
          </a:p>
          <a:p>
            <a:pPr marL="800100" lvl="1" indent="-342900">
              <a:buFont typeface="Arial" panose="020B0604020202020204" pitchFamily="34" charset="0"/>
              <a:buChar char="•"/>
            </a:pPr>
            <a:r>
              <a:rPr lang="en-US" sz="1200" dirty="0" smtClean="0">
                <a:solidFill>
                  <a:schemeClr val="bg1"/>
                </a:solidFill>
              </a:rPr>
              <a:t>Country Codes (appendix D)</a:t>
            </a:r>
          </a:p>
          <a:p>
            <a:pPr marL="800100" lvl="1" indent="-342900">
              <a:buFont typeface="Arial" panose="020B0604020202020204" pitchFamily="34" charset="0"/>
              <a:buChar char="•"/>
            </a:pPr>
            <a:r>
              <a:rPr lang="en-US" sz="1200" dirty="0" smtClean="0">
                <a:solidFill>
                  <a:schemeClr val="bg1"/>
                </a:solidFill>
              </a:rPr>
              <a:t>County Codes (appendix B)</a:t>
            </a:r>
          </a:p>
          <a:p>
            <a:pPr marL="800100" lvl="1" indent="-342900">
              <a:buFont typeface="Arial" panose="020B0604020202020204" pitchFamily="34" charset="0"/>
              <a:buChar char="•"/>
            </a:pPr>
            <a:r>
              <a:rPr lang="en-US" sz="1200" dirty="0" smtClean="0">
                <a:solidFill>
                  <a:schemeClr val="bg1"/>
                </a:solidFill>
              </a:rPr>
              <a:t>Exam Type Codes (appendix I)</a:t>
            </a:r>
          </a:p>
          <a:p>
            <a:pPr marL="800100" lvl="1" indent="-342900">
              <a:buFont typeface="Arial" panose="020B0604020202020204" pitchFamily="34" charset="0"/>
              <a:buChar char="•"/>
            </a:pPr>
            <a:r>
              <a:rPr lang="en-US" sz="1200" dirty="0" smtClean="0">
                <a:solidFill>
                  <a:schemeClr val="bg1"/>
                </a:solidFill>
              </a:rPr>
              <a:t>FICE Codes (appendix A)</a:t>
            </a:r>
          </a:p>
          <a:p>
            <a:pPr marL="800100" lvl="1" indent="-342900">
              <a:buFont typeface="Arial" panose="020B0604020202020204" pitchFamily="34" charset="0"/>
              <a:buChar char="•"/>
            </a:pPr>
            <a:r>
              <a:rPr lang="en-US" sz="1200" dirty="0" smtClean="0">
                <a:solidFill>
                  <a:schemeClr val="bg1"/>
                </a:solidFill>
              </a:rPr>
              <a:t>State Codes (appendix C)</a:t>
            </a:r>
          </a:p>
          <a:p>
            <a:pPr marL="342900" indent="-342900">
              <a:buFont typeface="Arial" panose="020B0604020202020204" pitchFamily="34" charset="0"/>
              <a:buChar char="•"/>
            </a:pPr>
            <a:r>
              <a:rPr lang="en-US" sz="1400" dirty="0" smtClean="0"/>
              <a:t>ACT 844</a:t>
            </a:r>
          </a:p>
          <a:p>
            <a:pPr marL="342900" indent="-342900">
              <a:buFont typeface="Arial" panose="020B0604020202020204" pitchFamily="34" charset="0"/>
              <a:buChar char="•"/>
            </a:pPr>
            <a:r>
              <a:rPr lang="en-US" sz="1400" dirty="0" smtClean="0"/>
              <a:t>ACTS Course List</a:t>
            </a:r>
          </a:p>
          <a:p>
            <a:pPr marL="342900" indent="-342900">
              <a:buFont typeface="Arial" panose="020B0604020202020204" pitchFamily="34" charset="0"/>
              <a:buChar char="•"/>
            </a:pPr>
            <a:r>
              <a:rPr lang="en-US" sz="1400" dirty="0" smtClean="0"/>
              <a:t>Report forms</a:t>
            </a:r>
          </a:p>
          <a:p>
            <a:pPr marL="800100" lvl="1" indent="-342900">
              <a:buFont typeface="Arial" panose="020B0604020202020204" pitchFamily="34" charset="0"/>
              <a:buChar char="•"/>
            </a:pPr>
            <a:r>
              <a:rPr lang="en-US" sz="1200" dirty="0" smtClean="0">
                <a:solidFill>
                  <a:schemeClr val="bg1"/>
                </a:solidFill>
              </a:rPr>
              <a:t>ACTS Transfer Report</a:t>
            </a:r>
          </a:p>
          <a:p>
            <a:pPr marL="800100" lvl="1" indent="-342900">
              <a:buFont typeface="Arial" panose="020B0604020202020204" pitchFamily="34" charset="0"/>
              <a:buChar char="•"/>
            </a:pPr>
            <a:r>
              <a:rPr lang="en-US" sz="1200" dirty="0" smtClean="0">
                <a:solidFill>
                  <a:schemeClr val="bg1"/>
                </a:solidFill>
              </a:rPr>
              <a:t>ADHE_ChangeID_Form</a:t>
            </a:r>
            <a:endParaRPr lang="en-US" sz="1200" dirty="0" smtClean="0">
              <a:solidFill>
                <a:schemeClr val="bg1"/>
              </a:solidFill>
            </a:endParaRPr>
          </a:p>
          <a:p>
            <a:pPr marL="800100" lvl="1" indent="-342900">
              <a:buFont typeface="Arial" panose="020B0604020202020204" pitchFamily="34" charset="0"/>
              <a:buChar char="•"/>
            </a:pPr>
            <a:r>
              <a:rPr lang="en-US" sz="1200" dirty="0" smtClean="0">
                <a:solidFill>
                  <a:schemeClr val="bg1"/>
                </a:solidFill>
              </a:rPr>
              <a:t>Exception Request</a:t>
            </a:r>
          </a:p>
          <a:p>
            <a:pPr marL="800100" lvl="1" indent="-342900">
              <a:buFont typeface="Arial" panose="020B0604020202020204" pitchFamily="34" charset="0"/>
              <a:buChar char="•"/>
            </a:pPr>
            <a:r>
              <a:rPr lang="en-US" sz="1200" dirty="0" smtClean="0">
                <a:solidFill>
                  <a:schemeClr val="bg1"/>
                </a:solidFill>
              </a:rPr>
              <a:t>Military Compensation Form</a:t>
            </a:r>
          </a:p>
          <a:p>
            <a:pPr marL="800100" lvl="1" indent="-342900">
              <a:buFont typeface="Arial" panose="020B0604020202020204" pitchFamily="34" charset="0"/>
              <a:buChar char="•"/>
            </a:pPr>
            <a:r>
              <a:rPr lang="en-US" sz="1200" dirty="0" smtClean="0">
                <a:solidFill>
                  <a:schemeClr val="bg1"/>
                </a:solidFill>
              </a:rPr>
              <a:t>RPTA Report</a:t>
            </a:r>
          </a:p>
          <a:p>
            <a:pPr marL="342900" indent="-342900">
              <a:buFont typeface="Arial" panose="020B0604020202020204" pitchFamily="34" charset="0"/>
              <a:buChar char="•"/>
            </a:pPr>
            <a:r>
              <a:rPr lang="en-US" sz="1400" dirty="0" smtClean="0"/>
              <a:t>Approved Department Codes Excel List</a:t>
            </a:r>
          </a:p>
          <a:p>
            <a:pPr marL="342900" indent="-342900">
              <a:buFont typeface="Arial" panose="020B0604020202020204" pitchFamily="34" charset="0"/>
              <a:buChar char="•"/>
            </a:pPr>
            <a:r>
              <a:rPr lang="en-US" sz="1400" dirty="0" smtClean="0"/>
              <a:t>Approved Degree Codes Excel List</a:t>
            </a:r>
          </a:p>
          <a:p>
            <a:pPr marL="342900" indent="-342900">
              <a:buFont typeface="Arial" panose="020B0604020202020204" pitchFamily="34" charset="0"/>
              <a:buChar char="•"/>
            </a:pPr>
            <a:r>
              <a:rPr lang="en-US" sz="1400" dirty="0" smtClean="0"/>
              <a:t>Productivity Funding Formula Training Video</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4174144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275870"/>
            <a:ext cx="10515600" cy="746595"/>
          </a:xfrm>
        </p:spPr>
        <p:txBody>
          <a:bodyPr>
            <a:normAutofit fontScale="90000"/>
          </a:bodyPr>
          <a:lstStyle/>
          <a:p>
            <a:r>
              <a:rPr lang="en-US" dirty="0" smtClean="0"/>
              <a:t>File Naming Conventions</a:t>
            </a: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2425115" y="1339708"/>
            <a:ext cx="7341770" cy="4627467"/>
          </a:xfrm>
          <a:prstGeom prst="rect">
            <a:avLst/>
          </a:prstGeom>
        </p:spPr>
      </p:pic>
      <p:cxnSp>
        <p:nvCxnSpPr>
          <p:cNvPr id="5" name="Straight Arrow Connector 4"/>
          <p:cNvCxnSpPr/>
          <p:nvPr/>
        </p:nvCxnSpPr>
        <p:spPr>
          <a:xfrm>
            <a:off x="648392" y="1579419"/>
            <a:ext cx="1695797" cy="0"/>
          </a:xfrm>
          <a:prstGeom prst="straightConnector1">
            <a:avLst/>
          </a:prstGeom>
          <a:ln w="571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114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15</a:t>
            </a:fld>
            <a:endParaRPr lang="en-US" dirty="0"/>
          </a:p>
        </p:txBody>
      </p:sp>
      <p:sp>
        <p:nvSpPr>
          <p:cNvPr id="2" name="Title 1">
            <a:extLst>
              <a:ext uri="{FF2B5EF4-FFF2-40B4-BE49-F238E27FC236}">
                <a16:creationId xmlns:a16="http://schemas.microsoft.com/office/drawing/2014/main" id="{F48B51AE-252F-4958-A1E9-67C57179FF35}"/>
              </a:ext>
            </a:extLst>
          </p:cNvPr>
          <p:cNvSpPr>
            <a:spLocks noGrp="1"/>
          </p:cNvSpPr>
          <p:nvPr>
            <p:ph type="title" idx="4294967295"/>
          </p:nvPr>
        </p:nvSpPr>
        <p:spPr>
          <a:xfrm>
            <a:off x="972589" y="1085475"/>
            <a:ext cx="5319713" cy="782637"/>
          </a:xfrm>
        </p:spPr>
        <p:txBody>
          <a:bodyPr>
            <a:normAutofit/>
          </a:bodyPr>
          <a:lstStyle/>
          <a:p>
            <a:r>
              <a:rPr lang="en-US" dirty="0" smtClean="0">
                <a:solidFill>
                  <a:schemeClr val="bg1"/>
                </a:solidFill>
              </a:rPr>
              <a:t>Error Reports</a:t>
            </a:r>
            <a:endParaRPr lang="en-US" dirty="0">
              <a:solidFill>
                <a:schemeClr val="bg1"/>
              </a:solidFill>
            </a:endParaRP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4294967295"/>
          </p:nvPr>
        </p:nvSpPr>
        <p:spPr>
          <a:xfrm>
            <a:off x="5423648" y="291637"/>
            <a:ext cx="5870578" cy="3706621"/>
          </a:xfrm>
        </p:spPr>
        <p:txBody>
          <a:bodyPr>
            <a:noAutofit/>
          </a:bodyPr>
          <a:lstStyle/>
          <a:p>
            <a:r>
              <a:rPr lang="en-US" sz="1300" dirty="0" smtClean="0">
                <a:solidFill>
                  <a:schemeClr val="bg1"/>
                </a:solidFill>
              </a:rPr>
              <a:t>The ID column will always be either the applicable College ID or Sequence Number in question.</a:t>
            </a:r>
          </a:p>
          <a:p>
            <a:r>
              <a:rPr lang="en-US" sz="1300" dirty="0" smtClean="0">
                <a:solidFill>
                  <a:schemeClr val="bg1"/>
                </a:solidFill>
              </a:rPr>
              <a:t>The 1</a:t>
            </a:r>
            <a:r>
              <a:rPr lang="en-US" sz="1300" baseline="30000" dirty="0" smtClean="0">
                <a:solidFill>
                  <a:schemeClr val="bg1"/>
                </a:solidFill>
              </a:rPr>
              <a:t>st</a:t>
            </a:r>
            <a:r>
              <a:rPr lang="en-US" sz="1300" dirty="0" smtClean="0">
                <a:solidFill>
                  <a:schemeClr val="bg1"/>
                </a:solidFill>
              </a:rPr>
              <a:t>, 2</a:t>
            </a:r>
            <a:r>
              <a:rPr lang="en-US" sz="1300" baseline="30000" dirty="0" smtClean="0">
                <a:solidFill>
                  <a:schemeClr val="bg1"/>
                </a:solidFill>
              </a:rPr>
              <a:t>nd</a:t>
            </a:r>
            <a:r>
              <a:rPr lang="en-US" sz="1300" dirty="0" smtClean="0">
                <a:solidFill>
                  <a:schemeClr val="bg1"/>
                </a:solidFill>
              </a:rPr>
              <a:t>, 3</a:t>
            </a:r>
            <a:r>
              <a:rPr lang="en-US" sz="1300" baseline="30000" dirty="0" smtClean="0">
                <a:solidFill>
                  <a:schemeClr val="bg1"/>
                </a:solidFill>
              </a:rPr>
              <a:t>rd</a:t>
            </a:r>
            <a:r>
              <a:rPr lang="en-US" sz="1300" dirty="0" smtClean="0">
                <a:solidFill>
                  <a:schemeClr val="bg1"/>
                </a:solidFill>
              </a:rPr>
              <a:t>, and 4</a:t>
            </a:r>
            <a:r>
              <a:rPr lang="en-US" sz="1300" baseline="30000" dirty="0" smtClean="0">
                <a:solidFill>
                  <a:schemeClr val="bg1"/>
                </a:solidFill>
              </a:rPr>
              <a:t>th</a:t>
            </a:r>
            <a:r>
              <a:rPr lang="en-US" sz="1300" dirty="0" smtClean="0">
                <a:solidFill>
                  <a:schemeClr val="bg1"/>
                </a:solidFill>
              </a:rPr>
              <a:t> Columns contain additional identifying information to help you find the record in question.</a:t>
            </a:r>
          </a:p>
          <a:p>
            <a:pPr lvl="1"/>
            <a:r>
              <a:rPr lang="en-US" sz="1200" dirty="0" smtClean="0">
                <a:solidFill>
                  <a:schemeClr val="accent6">
                    <a:lumMod val="40000"/>
                    <a:lumOff val="60000"/>
                  </a:schemeClr>
                </a:solidFill>
              </a:rPr>
              <a:t>These values were chosen early in the process and had not been revisited until now.  We are going through and making sure that these columns actually point you in the right direction.</a:t>
            </a:r>
          </a:p>
          <a:p>
            <a:r>
              <a:rPr lang="en-US" sz="1300" dirty="0" smtClean="0">
                <a:solidFill>
                  <a:schemeClr val="bg1"/>
                </a:solidFill>
              </a:rPr>
              <a:t>ValID</a:t>
            </a:r>
            <a:r>
              <a:rPr lang="en-US" sz="1300" dirty="0" smtClean="0">
                <a:solidFill>
                  <a:schemeClr val="bg1"/>
                </a:solidFill>
              </a:rPr>
              <a:t> is the error code</a:t>
            </a:r>
            <a:r>
              <a:rPr lang="en-US" sz="1200" dirty="0" smtClean="0">
                <a:solidFill>
                  <a:schemeClr val="bg1"/>
                </a:solidFill>
              </a:rPr>
              <a:t>.</a:t>
            </a:r>
          </a:p>
          <a:p>
            <a:pPr lvl="1"/>
            <a:r>
              <a:rPr lang="en-US" sz="1200" dirty="0" smtClean="0">
                <a:solidFill>
                  <a:schemeClr val="accent6">
                    <a:lumMod val="40000"/>
                    <a:lumOff val="60000"/>
                  </a:schemeClr>
                </a:solidFill>
              </a:rPr>
              <a:t>CC = credit course file</a:t>
            </a:r>
          </a:p>
          <a:p>
            <a:pPr lvl="1"/>
            <a:r>
              <a:rPr lang="en-US" sz="1200" dirty="0" smtClean="0">
                <a:solidFill>
                  <a:schemeClr val="accent6">
                    <a:lumMod val="40000"/>
                    <a:lumOff val="60000"/>
                  </a:schemeClr>
                </a:solidFill>
              </a:rPr>
              <a:t>INST = instructor file</a:t>
            </a:r>
          </a:p>
          <a:p>
            <a:pPr lvl="1"/>
            <a:r>
              <a:rPr lang="en-US" sz="1200" dirty="0" smtClean="0">
                <a:solidFill>
                  <a:schemeClr val="accent6">
                    <a:lumMod val="40000"/>
                    <a:lumOff val="60000"/>
                  </a:schemeClr>
                </a:solidFill>
              </a:rPr>
              <a:t>REG = registration file</a:t>
            </a:r>
          </a:p>
          <a:p>
            <a:pPr lvl="1"/>
            <a:r>
              <a:rPr lang="en-US" sz="1200" dirty="0" smtClean="0">
                <a:solidFill>
                  <a:schemeClr val="accent6">
                    <a:lumMod val="40000"/>
                    <a:lumOff val="60000"/>
                  </a:schemeClr>
                </a:solidFill>
              </a:rPr>
              <a:t>STU = student file</a:t>
            </a:r>
          </a:p>
          <a:p>
            <a:r>
              <a:rPr lang="en-US" sz="1300" dirty="0" smtClean="0">
                <a:solidFill>
                  <a:schemeClr val="bg1"/>
                </a:solidFill>
              </a:rPr>
              <a:t>Field is the field in question.</a:t>
            </a:r>
          </a:p>
          <a:p>
            <a:r>
              <a:rPr lang="en-US" sz="1300" dirty="0" smtClean="0">
                <a:solidFill>
                  <a:schemeClr val="bg1"/>
                </a:solidFill>
              </a:rPr>
              <a:t>Value is the value in the field that is in question.</a:t>
            </a:r>
          </a:p>
          <a:p>
            <a:r>
              <a:rPr lang="en-US" sz="1300" dirty="0" smtClean="0">
                <a:solidFill>
                  <a:schemeClr val="bg1"/>
                </a:solidFill>
              </a:rPr>
              <a:t>Reason is the error explanation.</a:t>
            </a:r>
            <a:endParaRPr lang="en-US" sz="1300" dirty="0">
              <a:solidFill>
                <a:schemeClr val="bg1"/>
              </a:solidFill>
            </a:endParaRPr>
          </a:p>
        </p:txBody>
      </p:sp>
      <p:pic>
        <p:nvPicPr>
          <p:cNvPr id="4" name="Picture 3"/>
          <p:cNvPicPr>
            <a:picLocks noChangeAspect="1"/>
          </p:cNvPicPr>
          <p:nvPr/>
        </p:nvPicPr>
        <p:blipFill>
          <a:blip r:embed="rId3"/>
          <a:stretch>
            <a:fillRect/>
          </a:stretch>
        </p:blipFill>
        <p:spPr>
          <a:xfrm>
            <a:off x="811876" y="4166592"/>
            <a:ext cx="10568248" cy="1699870"/>
          </a:xfrm>
          <a:prstGeom prst="rect">
            <a:avLst/>
          </a:prstGeom>
        </p:spPr>
      </p:pic>
    </p:spTree>
    <p:extLst>
      <p:ext uri="{BB962C8B-B14F-4D97-AF65-F5344CB8AC3E}">
        <p14:creationId xmlns:p14="http://schemas.microsoft.com/office/powerpoint/2010/main" val="306535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p:txBody>
          <a:bodyPr/>
          <a:lstStyle/>
          <a:p>
            <a:r>
              <a:rPr lang="en-US" dirty="0" smtClean="0"/>
              <a:t>Data Summaries</a:t>
            </a:r>
            <a:endParaRPr lang="en-US" dirty="0"/>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a:xfrm>
            <a:off x="841248" y="3359238"/>
            <a:ext cx="4357688" cy="2941809"/>
          </a:xfrm>
        </p:spPr>
        <p:txBody>
          <a:bodyPr/>
          <a:lstStyle/>
          <a:p>
            <a:r>
              <a:rPr lang="en-US" dirty="0" smtClean="0"/>
              <a:t>It is important to review the data summaries after submissions.</a:t>
            </a:r>
          </a:p>
          <a:p>
            <a:pPr lvl="0"/>
            <a:r>
              <a:rPr lang="en-US" dirty="0"/>
              <a:t>Sometimes data </a:t>
            </a:r>
            <a:r>
              <a:rPr lang="en-US" dirty="0" smtClean="0"/>
              <a:t>will pass validation because it is "valid</a:t>
            </a:r>
            <a:r>
              <a:rPr lang="en-US" dirty="0"/>
              <a:t>" while it is also </a:t>
            </a:r>
            <a:r>
              <a:rPr lang="en-US" dirty="0" smtClean="0"/>
              <a:t>incorrect.</a:t>
            </a:r>
          </a:p>
          <a:p>
            <a:pPr lvl="0"/>
            <a:r>
              <a:rPr lang="en-US" dirty="0" smtClean="0"/>
              <a:t>Sometimes problems can be identified before they lead to serious consequences.</a:t>
            </a:r>
          </a:p>
          <a:p>
            <a:pPr lvl="0"/>
            <a:endParaRPr lang="en-US" dirty="0"/>
          </a:p>
          <a:p>
            <a:endParaRPr lang="en-US" dirty="0"/>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16</a:t>
            </a:fld>
            <a:endParaRPr lang="en-US" dirty="0"/>
          </a:p>
        </p:txBody>
      </p:sp>
      <p:pic>
        <p:nvPicPr>
          <p:cNvPr id="10" name="Picture 9"/>
          <p:cNvPicPr>
            <a:picLocks noChangeAspect="1"/>
          </p:cNvPicPr>
          <p:nvPr/>
        </p:nvPicPr>
        <p:blipFill>
          <a:blip r:embed="rId3"/>
          <a:stretch>
            <a:fillRect/>
          </a:stretch>
        </p:blipFill>
        <p:spPr>
          <a:xfrm>
            <a:off x="5795088" y="3084021"/>
            <a:ext cx="5909994" cy="1704110"/>
          </a:xfrm>
          <a:prstGeom prst="rect">
            <a:avLst/>
          </a:prstGeom>
        </p:spPr>
      </p:pic>
      <p:pic>
        <p:nvPicPr>
          <p:cNvPr id="7" name="Picture 6"/>
          <p:cNvPicPr>
            <a:picLocks noChangeAspect="1"/>
          </p:cNvPicPr>
          <p:nvPr/>
        </p:nvPicPr>
        <p:blipFill>
          <a:blip r:embed="rId4"/>
          <a:stretch>
            <a:fillRect/>
          </a:stretch>
        </p:blipFill>
        <p:spPr>
          <a:xfrm>
            <a:off x="5924047" y="418568"/>
            <a:ext cx="5652076" cy="2496267"/>
          </a:xfrm>
          <a:prstGeom prst="rect">
            <a:avLst/>
          </a:prstGeom>
        </p:spPr>
      </p:pic>
    </p:spTree>
    <p:extLst>
      <p:ext uri="{BB962C8B-B14F-4D97-AF65-F5344CB8AC3E}">
        <p14:creationId xmlns:p14="http://schemas.microsoft.com/office/powerpoint/2010/main" val="2368880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smtClean="0"/>
              <a:t>Financial Aid Files</a:t>
            </a:r>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38199" y="2194561"/>
            <a:ext cx="5288963" cy="4289048"/>
          </a:xfrm>
        </p:spPr>
        <p:txBody>
          <a:bodyPr>
            <a:normAutofit/>
          </a:bodyPr>
          <a:lstStyle/>
          <a:p>
            <a:r>
              <a:rPr lang="en-US" sz="1800" dirty="0" smtClean="0"/>
              <a:t>If a code exists for a fund, please use the appropriate code rather than the other category.</a:t>
            </a:r>
          </a:p>
          <a:p>
            <a:r>
              <a:rPr lang="en-US" sz="1800" dirty="0" smtClean="0"/>
              <a:t>We are finding many funds (such as </a:t>
            </a:r>
            <a:r>
              <a:rPr lang="en-US" sz="1800" dirty="0" smtClean="0"/>
              <a:t>ARFuture</a:t>
            </a:r>
            <a:r>
              <a:rPr lang="en-US" sz="1800" dirty="0" smtClean="0"/>
              <a:t>) that are being placed in the other category rather than the ‘FUT’ code, for example.</a:t>
            </a:r>
          </a:p>
          <a:p>
            <a:r>
              <a:rPr lang="en-US" sz="1800" dirty="0" smtClean="0"/>
              <a:t>Please review or have your Financial Aid offices review the available codes to make sure that funds are coded correctly.</a:t>
            </a:r>
          </a:p>
          <a:p>
            <a:r>
              <a:rPr lang="en-US" sz="1800" dirty="0" smtClean="0"/>
              <a:t>As AHEIS reporting and dashboarding is gearing up, data inconsistencies such as this will cause questions and confusion.</a:t>
            </a:r>
            <a:endParaRPr lang="en-US" sz="1800" dirty="0"/>
          </a:p>
          <a:p>
            <a:endParaRPr lang="en-US" sz="1800"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17</a:t>
            </a:fld>
            <a:endParaRPr lang="en-US" dirty="0"/>
          </a:p>
        </p:txBody>
      </p:sp>
    </p:spTree>
    <p:extLst>
      <p:ext uri="{BB962C8B-B14F-4D97-AF65-F5344CB8AC3E}">
        <p14:creationId xmlns:p14="http://schemas.microsoft.com/office/powerpoint/2010/main" val="1369088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p:txBody>
          <a:bodyPr/>
          <a:lstStyle/>
          <a:p>
            <a:r>
              <a:rPr lang="en-US" dirty="0" smtClean="0"/>
              <a:t>LIVEBINDER</a:t>
            </a:r>
            <a:endParaRPr lang="en-US" dirty="0"/>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18</a:t>
            </a:fld>
            <a:endParaRPr lang="en-US" dirty="0"/>
          </a:p>
        </p:txBody>
      </p:sp>
    </p:spTree>
    <p:extLst>
      <p:ext uri="{BB962C8B-B14F-4D97-AF65-F5344CB8AC3E}">
        <p14:creationId xmlns:p14="http://schemas.microsoft.com/office/powerpoint/2010/main" val="83947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19</a:t>
            </a:fld>
            <a:endParaRPr lang="en-US" dirty="0"/>
          </a:p>
        </p:txBody>
      </p:sp>
      <p:pic>
        <p:nvPicPr>
          <p:cNvPr id="3" name="Picture 2"/>
          <p:cNvPicPr>
            <a:picLocks noChangeAspect="1"/>
          </p:cNvPicPr>
          <p:nvPr/>
        </p:nvPicPr>
        <p:blipFill>
          <a:blip r:embed="rId2"/>
          <a:stretch>
            <a:fillRect/>
          </a:stretch>
        </p:blipFill>
        <p:spPr>
          <a:xfrm>
            <a:off x="2259106" y="367851"/>
            <a:ext cx="7673788" cy="5633114"/>
          </a:xfrm>
          <a:prstGeom prst="rect">
            <a:avLst/>
          </a:prstGeom>
        </p:spPr>
      </p:pic>
    </p:spTree>
    <p:extLst>
      <p:ext uri="{BB962C8B-B14F-4D97-AF65-F5344CB8AC3E}">
        <p14:creationId xmlns:p14="http://schemas.microsoft.com/office/powerpoint/2010/main" val="4259682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p:txBody>
          <a:bodyPr/>
          <a:lstStyle/>
          <a:p>
            <a:r>
              <a:rPr lang="en-US" dirty="0" smtClean="0"/>
              <a:t>REPORTING CHANGES</a:t>
            </a:r>
            <a:endParaRPr lang="en-US" dirty="0"/>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Tree>
    <p:extLst>
      <p:ext uri="{BB962C8B-B14F-4D97-AF65-F5344CB8AC3E}">
        <p14:creationId xmlns:p14="http://schemas.microsoft.com/office/powerpoint/2010/main" val="43438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708131"/>
            <a:ext cx="10515600" cy="773451"/>
          </a:xfrm>
        </p:spPr>
        <p:txBody>
          <a:bodyPr>
            <a:normAutofit fontScale="90000"/>
          </a:bodyPr>
          <a:lstStyle/>
          <a:p>
            <a:r>
              <a:rPr lang="en-US" dirty="0" smtClean="0"/>
              <a:t>What is LiveBinder?</a:t>
            </a: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20</a:t>
            </a:fld>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4294967295"/>
          </p:nvPr>
        </p:nvSpPr>
        <p:spPr>
          <a:xfrm>
            <a:off x="631250" y="2003366"/>
            <a:ext cx="4306511" cy="3757353"/>
          </a:xfrm>
          <a:prstGeom prst="rect">
            <a:avLst/>
          </a:prstGeom>
        </p:spPr>
        <p:txBody>
          <a:bodyPr>
            <a:normAutofit fontScale="85000" lnSpcReduction="10000"/>
          </a:bodyPr>
          <a:lstStyle/>
          <a:p>
            <a:r>
              <a:rPr lang="en-US" sz="2400" dirty="0" smtClean="0">
                <a:solidFill>
                  <a:schemeClr val="bg1"/>
                </a:solidFill>
              </a:rPr>
              <a:t>LiveBinder allows us to share the AHEIS manual on the web while protecting the contents.</a:t>
            </a:r>
          </a:p>
          <a:p>
            <a:r>
              <a:rPr lang="en-US" sz="2400" dirty="0" smtClean="0">
                <a:solidFill>
                  <a:schemeClr val="bg1"/>
                </a:solidFill>
              </a:rPr>
              <a:t>You can quickly choose the section you want to see from the accordion on the left side of the page.</a:t>
            </a:r>
          </a:p>
          <a:p>
            <a:r>
              <a:rPr lang="en-US" sz="2400" dirty="0" smtClean="0">
                <a:solidFill>
                  <a:schemeClr val="bg1"/>
                </a:solidFill>
              </a:rPr>
              <a:t>Each section can be printed and sent to anyone on your campus – whether as a PDF or print version.</a:t>
            </a:r>
          </a:p>
          <a:p>
            <a:r>
              <a:rPr lang="en-US" sz="2400" dirty="0" smtClean="0">
                <a:solidFill>
                  <a:schemeClr val="bg1"/>
                </a:solidFill>
              </a:rPr>
              <a:t>If you are in a meeting where you find you need your manual and don’t have it, the LiveBinder version can be easily retrieved.</a:t>
            </a:r>
          </a:p>
        </p:txBody>
      </p:sp>
      <p:pic>
        <p:nvPicPr>
          <p:cNvPr id="3" name="Picture 2"/>
          <p:cNvPicPr>
            <a:picLocks noChangeAspect="1"/>
          </p:cNvPicPr>
          <p:nvPr/>
        </p:nvPicPr>
        <p:blipFill>
          <a:blip r:embed="rId2"/>
          <a:stretch>
            <a:fillRect/>
          </a:stretch>
        </p:blipFill>
        <p:spPr>
          <a:xfrm>
            <a:off x="5671737" y="1940242"/>
            <a:ext cx="1704975" cy="3343275"/>
          </a:xfrm>
          <a:prstGeom prst="rect">
            <a:avLst/>
          </a:prstGeom>
        </p:spPr>
      </p:pic>
      <p:pic>
        <p:nvPicPr>
          <p:cNvPr id="4" name="Picture 3"/>
          <p:cNvPicPr>
            <a:picLocks noChangeAspect="1"/>
          </p:cNvPicPr>
          <p:nvPr/>
        </p:nvPicPr>
        <p:blipFill>
          <a:blip r:embed="rId3"/>
          <a:stretch>
            <a:fillRect/>
          </a:stretch>
        </p:blipFill>
        <p:spPr>
          <a:xfrm>
            <a:off x="8809672" y="661986"/>
            <a:ext cx="1704975" cy="5534025"/>
          </a:xfrm>
          <a:prstGeom prst="rect">
            <a:avLst/>
          </a:prstGeom>
        </p:spPr>
      </p:pic>
    </p:spTree>
    <p:extLst>
      <p:ext uri="{BB962C8B-B14F-4D97-AF65-F5344CB8AC3E}">
        <p14:creationId xmlns:p14="http://schemas.microsoft.com/office/powerpoint/2010/main" val="294313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708131"/>
            <a:ext cx="10515600" cy="773451"/>
          </a:xfrm>
        </p:spPr>
        <p:txBody>
          <a:bodyPr>
            <a:normAutofit fontScale="90000"/>
          </a:bodyPr>
          <a:lstStyle/>
          <a:p>
            <a:r>
              <a:rPr lang="en-US" dirty="0" smtClean="0"/>
              <a:t>What is LiveBinder?</a:t>
            </a: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21</a:t>
            </a:fld>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4294967295"/>
          </p:nvPr>
        </p:nvSpPr>
        <p:spPr>
          <a:xfrm>
            <a:off x="1952973" y="2161309"/>
            <a:ext cx="8286053" cy="3436157"/>
          </a:xfrm>
          <a:prstGeom prst="rect">
            <a:avLst/>
          </a:prstGeom>
        </p:spPr>
        <p:txBody>
          <a:bodyPr>
            <a:normAutofit/>
          </a:bodyPr>
          <a:lstStyle/>
          <a:p>
            <a:r>
              <a:rPr lang="en-US" sz="2400" dirty="0" smtClean="0">
                <a:solidFill>
                  <a:schemeClr val="bg1"/>
                </a:solidFill>
              </a:rPr>
              <a:t>Public manual link:  </a:t>
            </a:r>
            <a:r>
              <a:rPr lang="en-US" sz="2400" u="sng" dirty="0">
                <a:solidFill>
                  <a:srgbClr val="0563C1"/>
                </a:solidFill>
                <a:latin typeface="Calibri" panose="020F0502020204030204" pitchFamily="34" charset="0"/>
                <a:ea typeface="Calibri" panose="020F0502020204030204" pitchFamily="34" charset="0"/>
                <a:hlinkClick r:id="rId2"/>
              </a:rPr>
              <a:t>https://www.livebinders.com/b/2814253</a:t>
            </a:r>
            <a:endParaRPr lang="en-US" sz="2400" dirty="0" smtClean="0">
              <a:solidFill>
                <a:schemeClr val="bg1"/>
              </a:solidFill>
            </a:endParaRPr>
          </a:p>
          <a:p>
            <a:pPr lvl="1"/>
            <a:r>
              <a:rPr lang="en-US" sz="2000" dirty="0" smtClean="0">
                <a:solidFill>
                  <a:schemeClr val="bg1"/>
                </a:solidFill>
              </a:rPr>
              <a:t>Access Key:  Public</a:t>
            </a:r>
          </a:p>
          <a:p>
            <a:endParaRPr lang="en-US" sz="2400" dirty="0" smtClean="0">
              <a:solidFill>
                <a:schemeClr val="bg1"/>
              </a:solidFill>
            </a:endParaRPr>
          </a:p>
          <a:p>
            <a:r>
              <a:rPr lang="en-US" sz="2400" dirty="0" smtClean="0">
                <a:solidFill>
                  <a:schemeClr val="bg1"/>
                </a:solidFill>
              </a:rPr>
              <a:t>Private manual link:  </a:t>
            </a:r>
            <a:r>
              <a:rPr lang="en-US" sz="2400" u="sng" dirty="0">
                <a:solidFill>
                  <a:srgbClr val="0563C1"/>
                </a:solidFill>
                <a:latin typeface="Calibri" panose="020F0502020204030204" pitchFamily="34" charset="0"/>
                <a:ea typeface="Calibri" panose="020F0502020204030204" pitchFamily="34" charset="0"/>
                <a:hlinkClick r:id="rId3"/>
              </a:rPr>
              <a:t>https://www.livebinders.com/b/2814257</a:t>
            </a:r>
            <a:endParaRPr lang="en-US" sz="2400" dirty="0" smtClean="0">
              <a:solidFill>
                <a:schemeClr val="bg1"/>
              </a:solidFill>
            </a:endParaRPr>
          </a:p>
          <a:p>
            <a:pPr lvl="1"/>
            <a:r>
              <a:rPr lang="en-US" sz="2000" dirty="0" smtClean="0">
                <a:solidFill>
                  <a:schemeClr val="bg1"/>
                </a:solidFill>
              </a:rPr>
              <a:t>Access Key:  Private</a:t>
            </a:r>
            <a:endParaRPr lang="en-US" sz="2000" dirty="0">
              <a:solidFill>
                <a:schemeClr val="bg1"/>
              </a:solidFill>
            </a:endParaRPr>
          </a:p>
        </p:txBody>
      </p:sp>
    </p:spTree>
    <p:extLst>
      <p:ext uri="{BB962C8B-B14F-4D97-AF65-F5344CB8AC3E}">
        <p14:creationId xmlns:p14="http://schemas.microsoft.com/office/powerpoint/2010/main" val="2523886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normAutofit/>
          </a:bodyPr>
          <a:lstStyle/>
          <a:p>
            <a:r>
              <a:rPr lang="en-US" dirty="0" smtClean="0"/>
              <a:t>PASSWORD SECURITY</a:t>
            </a:r>
            <a:endParaRPr lang="en-US" dirty="0"/>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838201" y="1835244"/>
            <a:ext cx="10515599" cy="966145"/>
          </a:xfrm>
        </p:spPr>
        <p:txBody>
          <a:bodyPr/>
          <a:lstStyle/>
          <a:p>
            <a:r>
              <a:rPr lang="en-US" sz="1800" dirty="0" smtClean="0"/>
              <a:t>You cannot save your password in your web browser.</a:t>
            </a:r>
          </a:p>
          <a:p>
            <a:r>
              <a:rPr lang="en-US" sz="1800" u="sng" dirty="0">
                <a:solidFill>
                  <a:srgbClr val="0563C1"/>
                </a:solidFill>
                <a:latin typeface="Calibri" panose="020F0502020204030204" pitchFamily="34" charset="0"/>
                <a:ea typeface="Calibri" panose="020F0502020204030204" pitchFamily="34" charset="0"/>
                <a:hlinkClick r:id="rId3"/>
              </a:rPr>
              <a:t>https://www.livebinders.com/play/play?id=2595566</a:t>
            </a:r>
            <a:endParaRPr lang="en-US" sz="1800" dirty="0"/>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22</a:t>
            </a:fld>
            <a:endParaRPr lang="en-US" dirty="0"/>
          </a:p>
        </p:txBody>
      </p:sp>
      <p:pic>
        <p:nvPicPr>
          <p:cNvPr id="6" name="Picture 5"/>
          <p:cNvPicPr>
            <a:picLocks noChangeAspect="1"/>
          </p:cNvPicPr>
          <p:nvPr/>
        </p:nvPicPr>
        <p:blipFill>
          <a:blip r:embed="rId4"/>
          <a:stretch>
            <a:fillRect/>
          </a:stretch>
        </p:blipFill>
        <p:spPr>
          <a:xfrm>
            <a:off x="728132" y="3128712"/>
            <a:ext cx="10735736" cy="2238142"/>
          </a:xfrm>
          <a:prstGeom prst="rect">
            <a:avLst/>
          </a:prstGeom>
        </p:spPr>
      </p:pic>
    </p:spTree>
    <p:extLst>
      <p:ext uri="{BB962C8B-B14F-4D97-AF65-F5344CB8AC3E}">
        <p14:creationId xmlns:p14="http://schemas.microsoft.com/office/powerpoint/2010/main" val="4283168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708131"/>
            <a:ext cx="10515600" cy="773451"/>
          </a:xfrm>
        </p:spPr>
        <p:txBody>
          <a:bodyPr>
            <a:normAutofit fontScale="90000"/>
          </a:bodyPr>
          <a:lstStyle/>
          <a:p>
            <a:r>
              <a:rPr lang="en-US" dirty="0" smtClean="0"/>
              <a:t>Institutional Databases (IDBs)</a:t>
            </a: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23</a:t>
            </a:fld>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4294967295"/>
          </p:nvPr>
        </p:nvSpPr>
        <p:spPr>
          <a:xfrm>
            <a:off x="1163264" y="2081954"/>
            <a:ext cx="10190536" cy="3933364"/>
          </a:xfrm>
          <a:prstGeom prst="rect">
            <a:avLst/>
          </a:prstGeom>
        </p:spPr>
        <p:txBody>
          <a:bodyPr>
            <a:normAutofit fontScale="62500" lnSpcReduction="20000"/>
          </a:bodyPr>
          <a:lstStyle/>
          <a:p>
            <a:r>
              <a:rPr lang="en-US" dirty="0" smtClean="0">
                <a:solidFill>
                  <a:schemeClr val="bg2"/>
                </a:solidFill>
              </a:rPr>
              <a:t>IDBs are a copy of your institution’s data that has been submitted to ADHE going back to 2006.</a:t>
            </a:r>
          </a:p>
          <a:p>
            <a:endParaRPr lang="en-US" dirty="0" smtClean="0">
              <a:solidFill>
                <a:schemeClr val="bg2"/>
              </a:solidFill>
            </a:endParaRPr>
          </a:p>
          <a:p>
            <a:r>
              <a:rPr lang="en-US" dirty="0" smtClean="0">
                <a:solidFill>
                  <a:schemeClr val="bg2"/>
                </a:solidFill>
              </a:rPr>
              <a:t>Each week a new version is uploaded to the 08 folder on the FT server.  </a:t>
            </a:r>
          </a:p>
          <a:p>
            <a:endParaRPr lang="en-US" dirty="0">
              <a:solidFill>
                <a:schemeClr val="bg2"/>
              </a:solidFill>
            </a:endParaRPr>
          </a:p>
          <a:p>
            <a:r>
              <a:rPr lang="en-US" dirty="0" smtClean="0">
                <a:solidFill>
                  <a:schemeClr val="bg2"/>
                </a:solidFill>
              </a:rPr>
              <a:t>Downloading requires use of SQL Server 2016.  The PowerPoint instructions that were released last year have been added to the Resources folder on the FT server.</a:t>
            </a:r>
          </a:p>
          <a:p>
            <a:endParaRPr lang="en-US" dirty="0">
              <a:solidFill>
                <a:schemeClr val="bg2"/>
              </a:solidFill>
            </a:endParaRPr>
          </a:p>
          <a:p>
            <a:r>
              <a:rPr lang="en-US" dirty="0" smtClean="0">
                <a:solidFill>
                  <a:schemeClr val="bg2"/>
                </a:solidFill>
              </a:rPr>
              <a:t>If </a:t>
            </a:r>
            <a:r>
              <a:rPr lang="en-US" dirty="0">
                <a:solidFill>
                  <a:schemeClr val="bg2"/>
                </a:solidFill>
              </a:rPr>
              <a:t>you have issues or questions, please contact David Jones (</a:t>
            </a:r>
            <a:r>
              <a:rPr lang="en-US" dirty="0">
                <a:solidFill>
                  <a:schemeClr val="bg2"/>
                </a:solidFill>
                <a:hlinkClick r:id="rId2"/>
              </a:rPr>
              <a:t>david.jones@adhe.edu</a:t>
            </a:r>
            <a:r>
              <a:rPr lang="en-US" dirty="0">
                <a:solidFill>
                  <a:schemeClr val="bg2"/>
                </a:solidFill>
              </a:rPr>
              <a:t>). Depending on whether you have admin rights to your institution’s SQL server, you may need the assistance of your IT department in this process.  </a:t>
            </a:r>
          </a:p>
          <a:p>
            <a:endParaRPr lang="en-US" dirty="0">
              <a:solidFill>
                <a:schemeClr val="bg2"/>
              </a:solidFill>
            </a:endParaRPr>
          </a:p>
          <a:p>
            <a:r>
              <a:rPr lang="en-US" dirty="0">
                <a:solidFill>
                  <a:schemeClr val="bg2"/>
                </a:solidFill>
              </a:rPr>
              <a:t>We would encourage you to use your IDB for your IPEDS reporting.  This will ensure your IPEDS reports match the data you submitted to the state.</a:t>
            </a:r>
          </a:p>
        </p:txBody>
      </p:sp>
    </p:spTree>
    <p:extLst>
      <p:ext uri="{BB962C8B-B14F-4D97-AF65-F5344CB8AC3E}">
        <p14:creationId xmlns:p14="http://schemas.microsoft.com/office/powerpoint/2010/main" val="203820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708131"/>
            <a:ext cx="10515600" cy="773451"/>
          </a:xfrm>
        </p:spPr>
        <p:txBody>
          <a:bodyPr>
            <a:noAutofit/>
          </a:bodyPr>
          <a:lstStyle/>
          <a:p>
            <a:r>
              <a:rPr lang="en-US" sz="3600" dirty="0" smtClean="0"/>
              <a:t>Institutional Databases (IDBs) </a:t>
            </a:r>
            <a:br>
              <a:rPr lang="en-US" sz="3600" dirty="0" smtClean="0"/>
            </a:br>
            <a:r>
              <a:rPr lang="en-US" sz="3600" dirty="0" smtClean="0"/>
              <a:t>and College IDs</a:t>
            </a:r>
            <a:endParaRPr lang="en-US" sz="3600"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24</a:t>
            </a:fld>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4294967295"/>
          </p:nvPr>
        </p:nvSpPr>
        <p:spPr>
          <a:xfrm>
            <a:off x="1163264" y="2081954"/>
            <a:ext cx="10190536" cy="3778519"/>
          </a:xfrm>
          <a:prstGeom prst="rect">
            <a:avLst/>
          </a:prstGeom>
        </p:spPr>
        <p:txBody>
          <a:bodyPr>
            <a:normAutofit lnSpcReduction="10000"/>
          </a:bodyPr>
          <a:lstStyle/>
          <a:p>
            <a:r>
              <a:rPr lang="en-US" dirty="0" smtClean="0">
                <a:solidFill>
                  <a:schemeClr val="bg2"/>
                </a:solidFill>
              </a:rPr>
              <a:t>Three institutions have added the college ID for all of their students in our tables for AY2006 forward.</a:t>
            </a:r>
          </a:p>
          <a:p>
            <a:r>
              <a:rPr lang="en-US" dirty="0" smtClean="0">
                <a:solidFill>
                  <a:schemeClr val="bg2"/>
                </a:solidFill>
              </a:rPr>
              <a:t>We would strongly encourage everyone to submit Change ID files adding the college ID for their students and their instructors – especially if using the IDB.</a:t>
            </a:r>
          </a:p>
          <a:p>
            <a:r>
              <a:rPr lang="en-US" dirty="0" smtClean="0">
                <a:solidFill>
                  <a:schemeClr val="bg2"/>
                </a:solidFill>
              </a:rPr>
              <a:t>This eliminates the need for using college ID for some years and the SSN for other years when querying the database.</a:t>
            </a:r>
          </a:p>
          <a:p>
            <a:r>
              <a:rPr lang="en-US" dirty="0" smtClean="0">
                <a:solidFill>
                  <a:schemeClr val="bg2"/>
                </a:solidFill>
              </a:rPr>
              <a:t>Please contact me to schedule the timing of these large Change ID files.  These usually have to be broken into smaller </a:t>
            </a:r>
            <a:r>
              <a:rPr lang="en-US" dirty="0" smtClean="0">
                <a:solidFill>
                  <a:schemeClr val="bg2"/>
                </a:solidFill>
              </a:rPr>
              <a:t>segments</a:t>
            </a:r>
            <a:r>
              <a:rPr lang="en-US" dirty="0" smtClean="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62311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dirty="0" smtClean="0"/>
              <a:t>Questions</a:t>
            </a:r>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38199" y="2194561"/>
            <a:ext cx="5288963" cy="4289048"/>
          </a:xfrm>
        </p:spPr>
        <p:txBody>
          <a:bodyPr>
            <a:normAutofit/>
          </a:bodyPr>
          <a:lstStyle/>
          <a:p>
            <a:r>
              <a:rPr lang="en-US" sz="1800" dirty="0" smtClean="0"/>
              <a:t>If you ever have questions, please do not hesitate to contact </a:t>
            </a:r>
            <a:r>
              <a:rPr lang="en-US" sz="1800" dirty="0" smtClean="0"/>
              <a:t>me at aheis@adhe.edu.</a:t>
            </a:r>
            <a:endParaRPr lang="en-US" sz="1800" dirty="0" smtClean="0"/>
          </a:p>
          <a:p>
            <a:r>
              <a:rPr lang="en-US" sz="1800" dirty="0" smtClean="0"/>
              <a:t>Chances are that if something is confusing to you, it is confusing to others as well.</a:t>
            </a:r>
          </a:p>
          <a:p>
            <a:r>
              <a:rPr lang="en-US" sz="1800" dirty="0" smtClean="0"/>
              <a:t>This gives us an opportunity to add more clarification in the AHEIS manual.</a:t>
            </a:r>
            <a:endParaRPr lang="en-US" sz="1800" dirty="0"/>
          </a:p>
          <a:p>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25</a:t>
            </a:fld>
            <a:endParaRPr lang="en-US" dirty="0"/>
          </a:p>
        </p:txBody>
      </p:sp>
    </p:spTree>
    <p:extLst>
      <p:ext uri="{BB962C8B-B14F-4D97-AF65-F5344CB8AC3E}">
        <p14:creationId xmlns:p14="http://schemas.microsoft.com/office/powerpoint/2010/main" val="348723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smtClean="0"/>
              <a:t>Rachel Lewis</a:t>
            </a:r>
            <a:endParaRPr lang="en-US" dirty="0"/>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20"/>
          </p:nvPr>
        </p:nvSpPr>
        <p:spPr/>
        <p:txBody>
          <a:bodyPr/>
          <a:lstStyle/>
          <a:p>
            <a:r>
              <a:rPr lang="en-US" dirty="0"/>
              <a:t>Phone</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p:txBody>
          <a:bodyPr/>
          <a:lstStyle/>
          <a:p>
            <a:r>
              <a:rPr lang="en-US" dirty="0" smtClean="0"/>
              <a:t>501-683-7549</a:t>
            </a:r>
            <a:endParaRPr lang="en-US" dirty="0"/>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p:txBody>
          <a:bodyPr/>
          <a:lstStyle/>
          <a:p>
            <a:r>
              <a:rPr lang="en-US" dirty="0"/>
              <a:t>Email</a:t>
            </a:r>
          </a:p>
        </p:txBody>
      </p:sp>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a:xfrm>
            <a:off x="3135722" y="5230723"/>
            <a:ext cx="5920556" cy="1228266"/>
          </a:xfrm>
        </p:spPr>
        <p:txBody>
          <a:bodyPr/>
          <a:lstStyle/>
          <a:p>
            <a:r>
              <a:rPr lang="en-US" dirty="0" smtClean="0"/>
              <a:t>AHEIS@adhe.edu</a:t>
            </a:r>
          </a:p>
          <a:p>
            <a:r>
              <a:rPr lang="en-US" dirty="0" smtClean="0"/>
              <a:t>Rachel.j.lewis@adhe.edu</a:t>
            </a:r>
            <a:endParaRPr lang="en-US" dirty="0"/>
          </a:p>
        </p:txBody>
      </p:sp>
    </p:spTree>
    <p:extLst>
      <p:ext uri="{BB962C8B-B14F-4D97-AF65-F5344CB8AC3E}">
        <p14:creationId xmlns:p14="http://schemas.microsoft.com/office/powerpoint/2010/main" val="330927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275870"/>
            <a:ext cx="10515600" cy="773451"/>
          </a:xfrm>
        </p:spPr>
        <p:txBody>
          <a:bodyPr>
            <a:normAutofit fontScale="90000"/>
          </a:bodyPr>
          <a:lstStyle/>
          <a:p>
            <a:r>
              <a:rPr lang="en-US" dirty="0" smtClean="0"/>
              <a:t>REPORTING DUE DATES</a:t>
            </a: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3</a:t>
            </a:fld>
            <a:endParaRPr lang="en-US" dirty="0"/>
          </a:p>
        </p:txBody>
      </p:sp>
      <p:pic>
        <p:nvPicPr>
          <p:cNvPr id="3" name="Picture 2"/>
          <p:cNvPicPr>
            <a:picLocks noChangeAspect="1"/>
          </p:cNvPicPr>
          <p:nvPr/>
        </p:nvPicPr>
        <p:blipFill>
          <a:blip r:embed="rId3"/>
          <a:stretch>
            <a:fillRect/>
          </a:stretch>
        </p:blipFill>
        <p:spPr>
          <a:xfrm>
            <a:off x="2866795" y="964277"/>
            <a:ext cx="6458410" cy="5029200"/>
          </a:xfrm>
          <a:prstGeom prst="rect">
            <a:avLst/>
          </a:prstGeom>
        </p:spPr>
      </p:pic>
    </p:spTree>
    <p:extLst>
      <p:ext uri="{BB962C8B-B14F-4D97-AF65-F5344CB8AC3E}">
        <p14:creationId xmlns:p14="http://schemas.microsoft.com/office/powerpoint/2010/main" val="122765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688246"/>
            <a:ext cx="10515600" cy="773451"/>
          </a:xfrm>
        </p:spPr>
        <p:txBody>
          <a:bodyPr>
            <a:normAutofit fontScale="90000"/>
          </a:bodyPr>
          <a:lstStyle/>
          <a:p>
            <a:r>
              <a:rPr lang="en-US" dirty="0"/>
              <a:t>Change ID File</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
        <p:nvSpPr>
          <p:cNvPr id="5" name="Text Placeholder 5">
            <a:extLst>
              <a:ext uri="{FF2B5EF4-FFF2-40B4-BE49-F238E27FC236}">
                <a16:creationId xmlns:a16="http://schemas.microsoft.com/office/drawing/2014/main" id="{A1FE0C33-CECE-4322-A29C-AEA87CDB13E3}"/>
              </a:ext>
            </a:extLst>
          </p:cNvPr>
          <p:cNvSpPr>
            <a:spLocks noGrp="1"/>
          </p:cNvSpPr>
          <p:nvPr>
            <p:ph type="body" sz="quarter" idx="4294967295"/>
          </p:nvPr>
        </p:nvSpPr>
        <p:spPr>
          <a:xfrm>
            <a:off x="1557251" y="1762298"/>
            <a:ext cx="9077498" cy="1421162"/>
          </a:xfrm>
          <a:prstGeom prst="rect">
            <a:avLst/>
          </a:prstGeom>
        </p:spPr>
        <p:txBody>
          <a:bodyPr>
            <a:noAutofit/>
          </a:bodyPr>
          <a:lstStyle/>
          <a:p>
            <a:r>
              <a:rPr lang="en-US" sz="1400" dirty="0">
                <a:solidFill>
                  <a:schemeClr val="bg1"/>
                </a:solidFill>
              </a:rPr>
              <a:t>A file extension of .txt </a:t>
            </a:r>
            <a:r>
              <a:rPr lang="en-US" sz="1400" dirty="0" smtClean="0">
                <a:solidFill>
                  <a:schemeClr val="bg1"/>
                </a:solidFill>
              </a:rPr>
              <a:t>on </a:t>
            </a:r>
            <a:r>
              <a:rPr lang="en-US" sz="1400" dirty="0">
                <a:solidFill>
                  <a:schemeClr val="bg1"/>
                </a:solidFill>
              </a:rPr>
              <a:t>any </a:t>
            </a:r>
            <a:r>
              <a:rPr lang="en-US" sz="1400" dirty="0" smtClean="0">
                <a:solidFill>
                  <a:schemeClr val="bg1"/>
                </a:solidFill>
              </a:rPr>
              <a:t>file </a:t>
            </a:r>
            <a:r>
              <a:rPr lang="en-US" sz="1400" dirty="0">
                <a:solidFill>
                  <a:schemeClr val="bg1"/>
                </a:solidFill>
              </a:rPr>
              <a:t>besides the Change ID file causes a disruption to the AHEIS system.</a:t>
            </a:r>
          </a:p>
          <a:p>
            <a:r>
              <a:rPr lang="en-US" sz="1400" dirty="0">
                <a:solidFill>
                  <a:schemeClr val="bg1"/>
                </a:solidFill>
              </a:rPr>
              <a:t>The Change ID file extension is being changed to .CID.</a:t>
            </a:r>
          </a:p>
          <a:p>
            <a:r>
              <a:rPr lang="en-US" sz="1400" dirty="0" smtClean="0">
                <a:solidFill>
                  <a:schemeClr val="bg1"/>
                </a:solidFill>
              </a:rPr>
              <a:t>Rejection </a:t>
            </a:r>
            <a:r>
              <a:rPr lang="en-US" sz="1400" dirty="0" smtClean="0">
                <a:solidFill>
                  <a:schemeClr val="bg1"/>
                </a:solidFill>
              </a:rPr>
              <a:t>of file drops with </a:t>
            </a:r>
            <a:r>
              <a:rPr lang="en-US" sz="1400" dirty="0">
                <a:solidFill>
                  <a:schemeClr val="bg1"/>
                </a:solidFill>
              </a:rPr>
              <a:t>an extension of .TXT </a:t>
            </a:r>
            <a:r>
              <a:rPr lang="en-US" sz="1400" dirty="0" smtClean="0">
                <a:solidFill>
                  <a:schemeClr val="bg1"/>
                </a:solidFill>
              </a:rPr>
              <a:t>in </a:t>
            </a:r>
            <a:r>
              <a:rPr lang="en-US" sz="1400" dirty="0">
                <a:solidFill>
                  <a:schemeClr val="bg1"/>
                </a:solidFill>
              </a:rPr>
              <a:t>the 01-Institutional Validation and 02-Final Submission folders on the FT server </a:t>
            </a:r>
            <a:r>
              <a:rPr lang="en-US" sz="1400" dirty="0" smtClean="0">
                <a:solidFill>
                  <a:schemeClr val="bg1"/>
                </a:solidFill>
              </a:rPr>
              <a:t>will start in </a:t>
            </a:r>
            <a:r>
              <a:rPr lang="en-US" sz="1400" dirty="0">
                <a:solidFill>
                  <a:schemeClr val="bg1"/>
                </a:solidFill>
              </a:rPr>
              <a:t>the new academic year.</a:t>
            </a:r>
          </a:p>
          <a:p>
            <a:r>
              <a:rPr lang="en-US" sz="1400" dirty="0">
                <a:solidFill>
                  <a:schemeClr val="bg1"/>
                </a:solidFill>
              </a:rPr>
              <a:t>Instructions for changing the file name extension on the Change ID file are included below and in the AHEIS manual</a:t>
            </a:r>
            <a:r>
              <a:rPr lang="en-US" sz="1400" dirty="0" smtClean="0">
                <a:solidFill>
                  <a:schemeClr val="bg1"/>
                </a:solidFill>
              </a:rPr>
              <a:t>.</a:t>
            </a:r>
            <a:endParaRPr lang="en-US" sz="1400" dirty="0">
              <a:solidFill>
                <a:schemeClr val="bg1"/>
              </a:solidFill>
            </a:endParaRPr>
          </a:p>
        </p:txBody>
      </p:sp>
      <p:pic>
        <p:nvPicPr>
          <p:cNvPr id="6" name="Picture 5"/>
          <p:cNvPicPr>
            <a:picLocks noChangeAspect="1"/>
          </p:cNvPicPr>
          <p:nvPr/>
        </p:nvPicPr>
        <p:blipFill>
          <a:blip r:embed="rId3"/>
          <a:stretch>
            <a:fillRect/>
          </a:stretch>
        </p:blipFill>
        <p:spPr>
          <a:xfrm>
            <a:off x="1916437" y="3316779"/>
            <a:ext cx="8359126" cy="2668386"/>
          </a:xfrm>
          <a:prstGeom prst="rect">
            <a:avLst/>
          </a:prstGeom>
        </p:spPr>
      </p:pic>
    </p:spTree>
    <p:extLst>
      <p:ext uri="{BB962C8B-B14F-4D97-AF65-F5344CB8AC3E}">
        <p14:creationId xmlns:p14="http://schemas.microsoft.com/office/powerpoint/2010/main" val="3682221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662595"/>
            <a:ext cx="10515600" cy="773451"/>
          </a:xfrm>
        </p:spPr>
        <p:txBody>
          <a:bodyPr>
            <a:normAutofit fontScale="90000"/>
          </a:bodyPr>
          <a:lstStyle/>
          <a:p>
            <a:r>
              <a:rPr lang="en-US" dirty="0"/>
              <a:t>Change ID File</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5</a:t>
            </a:fld>
            <a:endParaRPr lang="en-US" dirty="0"/>
          </a:p>
        </p:txBody>
      </p:sp>
      <p:pic>
        <p:nvPicPr>
          <p:cNvPr id="3" name="Picture 2"/>
          <p:cNvPicPr>
            <a:picLocks noChangeAspect="1"/>
          </p:cNvPicPr>
          <p:nvPr/>
        </p:nvPicPr>
        <p:blipFill>
          <a:blip r:embed="rId3"/>
          <a:stretch>
            <a:fillRect/>
          </a:stretch>
        </p:blipFill>
        <p:spPr>
          <a:xfrm>
            <a:off x="2152650" y="2121815"/>
            <a:ext cx="7886700" cy="2924175"/>
          </a:xfrm>
          <a:prstGeom prst="rect">
            <a:avLst/>
          </a:prstGeom>
        </p:spPr>
      </p:pic>
    </p:spTree>
    <p:extLst>
      <p:ext uri="{BB962C8B-B14F-4D97-AF65-F5344CB8AC3E}">
        <p14:creationId xmlns:p14="http://schemas.microsoft.com/office/powerpoint/2010/main" val="112449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38199" y="1077816"/>
            <a:ext cx="5285914" cy="782638"/>
          </a:xfrm>
        </p:spPr>
        <p:txBody>
          <a:bodyPr>
            <a:normAutofit fontScale="90000"/>
          </a:bodyPr>
          <a:lstStyle/>
          <a:p>
            <a:r>
              <a:rPr lang="en-US" dirty="0" smtClean="0"/>
              <a:t>First Generation Students</a:t>
            </a:r>
            <a:endParaRPr lang="en-US" dirty="0"/>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normAutofit fontScale="92500" lnSpcReduction="20000"/>
          </a:bodyPr>
          <a:lstStyle/>
          <a:p>
            <a:r>
              <a:rPr lang="en-US" dirty="0" smtClean="0"/>
              <a:t>As part of ADHE’s strategic plan, First Generation status is being added to the student file.</a:t>
            </a:r>
            <a:endParaRPr lang="en-US"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p:txBody>
          <a:bodyPr/>
          <a:lstStyle/>
          <a:p>
            <a:r>
              <a:rPr lang="en-US" dirty="0"/>
              <a:t>Definition:  An individual, neither of whose parents completed a baccalaureate degree; or in the case of any who regularly resided with and received support from only one parent, an individual whose only such parent did not complete a baccalaureate degree</a:t>
            </a:r>
            <a:r>
              <a:rPr lang="en-US" dirty="0" smtClean="0"/>
              <a:t>.</a:t>
            </a:r>
          </a:p>
          <a:p>
            <a:r>
              <a:rPr lang="en-US" dirty="0" smtClean="0"/>
              <a:t>Data collection will apply to all degree-seeking undergraduates.  It will not apply to high school students or graduate/first-professional students.</a:t>
            </a:r>
          </a:p>
          <a:p>
            <a:r>
              <a:rPr lang="en-US" dirty="0" smtClean="0"/>
              <a:t>Optional field for 2021-22 reporting</a:t>
            </a:r>
          </a:p>
          <a:p>
            <a:r>
              <a:rPr lang="en-US" dirty="0" smtClean="0"/>
              <a:t>Required field for 2022-23 reporting</a:t>
            </a:r>
            <a:endParaRPr lang="en-US" dirty="0"/>
          </a:p>
          <a:p>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247682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smtClean="0"/>
              <a:t>Previously Released File Changes</a:t>
            </a:r>
            <a:endParaRPr lang="en-US" dirty="0"/>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a:xfrm>
            <a:off x="838201" y="1835244"/>
            <a:ext cx="10515599" cy="816516"/>
          </a:xfrm>
        </p:spPr>
        <p:txBody>
          <a:bodyPr/>
          <a:lstStyle/>
          <a:p>
            <a:r>
              <a:rPr lang="en-US" dirty="0" smtClean="0"/>
              <a:t>These file changes were released as separate handouts during the </a:t>
            </a:r>
          </a:p>
          <a:p>
            <a:r>
              <a:rPr lang="en-US" dirty="0" smtClean="0"/>
              <a:t>AHEIS manual meeting in June 2020 to be implemented AY2022.</a:t>
            </a:r>
            <a:endParaRPr lang="en-US" dirty="0"/>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a:xfrm>
            <a:off x="1159649" y="2738210"/>
            <a:ext cx="4183650" cy="852887"/>
          </a:xfrm>
        </p:spPr>
        <p:txBody>
          <a:bodyPr/>
          <a:lstStyle/>
          <a:p>
            <a:r>
              <a:rPr lang="en-US" dirty="0" smtClean="0"/>
              <a:t>Perkins II</a:t>
            </a:r>
            <a:endParaRPr lang="en-US" dirty="0"/>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1159649" y="3591098"/>
            <a:ext cx="4365625" cy="2171028"/>
          </a:xfrm>
        </p:spPr>
        <p:txBody>
          <a:bodyPr>
            <a:normAutofit/>
          </a:bodyPr>
          <a:lstStyle/>
          <a:p>
            <a:r>
              <a:rPr lang="en-US" dirty="0" smtClean="0"/>
              <a:t>Perkins Supplemental Credentials File</a:t>
            </a:r>
          </a:p>
          <a:p>
            <a:r>
              <a:rPr lang="en-US" dirty="0" smtClean="0"/>
              <a:t>New codes added to assessments list</a:t>
            </a:r>
          </a:p>
          <a:p>
            <a:r>
              <a:rPr lang="en-US" dirty="0" smtClean="0"/>
              <a:t>Three new fields have been added to the end of the file layout</a:t>
            </a:r>
          </a:p>
          <a:p>
            <a:r>
              <a:rPr lang="en-US" dirty="0" smtClean="0"/>
              <a:t>Apprenticeship Completed – Y or N</a:t>
            </a:r>
          </a:p>
          <a:p>
            <a:r>
              <a:rPr lang="en-US" dirty="0" smtClean="0"/>
              <a:t>Apprenticeship Code</a:t>
            </a:r>
          </a:p>
          <a:p>
            <a:r>
              <a:rPr lang="en-US" dirty="0" smtClean="0"/>
              <a:t>Other Apprenticeship</a:t>
            </a:r>
            <a:endParaRPr lang="en-US" dirty="0"/>
          </a:p>
          <a:p>
            <a:endParaRPr lang="en-US" dirty="0"/>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a:xfrm>
            <a:off x="6627121" y="2738211"/>
            <a:ext cx="4183650" cy="852887"/>
          </a:xfrm>
        </p:spPr>
        <p:txBody>
          <a:bodyPr/>
          <a:lstStyle/>
          <a:p>
            <a:r>
              <a:rPr lang="en-US" dirty="0" smtClean="0"/>
              <a:t>Workforce Course &amp; Student</a:t>
            </a:r>
            <a:endParaRPr lang="en-US" dirty="0"/>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6627121" y="3591098"/>
            <a:ext cx="4365625" cy="2171028"/>
          </a:xfrm>
        </p:spPr>
        <p:txBody>
          <a:bodyPr>
            <a:normAutofit/>
          </a:bodyPr>
          <a:lstStyle/>
          <a:p>
            <a:r>
              <a:rPr lang="en-US" dirty="0" smtClean="0"/>
              <a:t>File is now submitted on an annual basis.</a:t>
            </a:r>
          </a:p>
          <a:p>
            <a:r>
              <a:rPr lang="en-US" dirty="0" smtClean="0"/>
              <a:t>Due date is September 29 and will cover workforce courses that </a:t>
            </a:r>
            <a:r>
              <a:rPr lang="en-US" u="sng" dirty="0" smtClean="0"/>
              <a:t>ended</a:t>
            </a:r>
            <a:r>
              <a:rPr lang="en-US" dirty="0" smtClean="0"/>
              <a:t> in AY2021 (July 1, 2020 through June 30, 2021)</a:t>
            </a:r>
          </a:p>
          <a:p>
            <a:r>
              <a:rPr lang="en-US" dirty="0" smtClean="0"/>
              <a:t>The list of recordkeeping requirements for workforce courses has been added back into the manual in Appendix J.</a:t>
            </a:r>
          </a:p>
          <a:p>
            <a:pPr marL="0" indent="0">
              <a:buNone/>
            </a:pPr>
            <a:endParaRPr lang="en-US" dirty="0"/>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7</a:t>
            </a:fld>
            <a:endParaRPr lang="en-US" dirty="0"/>
          </a:p>
        </p:txBody>
      </p:sp>
    </p:spTree>
    <p:extLst>
      <p:ext uri="{BB962C8B-B14F-4D97-AF65-F5344CB8AC3E}">
        <p14:creationId xmlns:p14="http://schemas.microsoft.com/office/powerpoint/2010/main" val="169808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41248" y="955964"/>
            <a:ext cx="5285914" cy="995930"/>
          </a:xfrm>
        </p:spPr>
        <p:txBody>
          <a:bodyPr>
            <a:noAutofit/>
          </a:bodyPr>
          <a:lstStyle/>
          <a:p>
            <a:r>
              <a:rPr lang="en-US" sz="3200" dirty="0" smtClean="0"/>
              <a:t>Test scores for returning/transfer students</a:t>
            </a:r>
            <a:endParaRPr lang="en-US" sz="3200" dirty="0"/>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38199" y="2252749"/>
            <a:ext cx="5288963" cy="3557847"/>
          </a:xfrm>
        </p:spPr>
        <p:txBody>
          <a:bodyPr>
            <a:normAutofit fontScale="92500"/>
          </a:bodyPr>
          <a:lstStyle/>
          <a:p>
            <a:r>
              <a:rPr lang="en-US" sz="2400" dirty="0" smtClean="0"/>
              <a:t>The legislature has lifted the reporting requirement of test scores for those students who are receiving state aid and are continuing with your institution, returning to your institution, or a transfer into your institution.</a:t>
            </a:r>
          </a:p>
          <a:p>
            <a:r>
              <a:rPr lang="en-US" sz="2400" dirty="0" smtClean="0"/>
              <a:t>This does not apply to first-time entering, degree-seeking students or concurrent/dual enrolled students.  Test scores for those students are still required by state law and AHECB policy.  </a:t>
            </a:r>
            <a:endParaRPr lang="en-US" sz="2400" dirty="0"/>
          </a:p>
          <a:p>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8</a:t>
            </a:fld>
            <a:endParaRPr lang="en-US" dirty="0"/>
          </a:p>
        </p:txBody>
      </p:sp>
    </p:spTree>
    <p:extLst>
      <p:ext uri="{BB962C8B-B14F-4D97-AF65-F5344CB8AC3E}">
        <p14:creationId xmlns:p14="http://schemas.microsoft.com/office/powerpoint/2010/main" val="2253571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IDB Calculated Fields</a:t>
            </a:r>
            <a:endParaRPr lang="en-US" dirty="0"/>
          </a:p>
        </p:txBody>
      </p:sp>
      <p:sp>
        <p:nvSpPr>
          <p:cNvPr id="3" name="Slide Number Placeholder 2"/>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6" name="Text Placeholder 5"/>
          <p:cNvSpPr>
            <a:spLocks noGrp="1"/>
          </p:cNvSpPr>
          <p:nvPr>
            <p:ph type="body" sz="quarter" idx="15"/>
          </p:nvPr>
        </p:nvSpPr>
        <p:spPr>
          <a:xfrm>
            <a:off x="721658" y="2248622"/>
            <a:ext cx="5288963" cy="3578437"/>
          </a:xfrm>
        </p:spPr>
        <p:txBody>
          <a:bodyPr/>
          <a:lstStyle/>
          <a:p>
            <a:r>
              <a:rPr lang="en-US" dirty="0" smtClean="0"/>
              <a:t>Student Table</a:t>
            </a:r>
          </a:p>
          <a:p>
            <a:pPr lvl="1"/>
            <a:r>
              <a:rPr lang="en-US" sz="1400" dirty="0" smtClean="0">
                <a:solidFill>
                  <a:schemeClr val="bg2"/>
                </a:solidFill>
              </a:rPr>
              <a:t>Major Category – STEM, High Demand, BOTH</a:t>
            </a:r>
          </a:p>
          <a:p>
            <a:pPr lvl="1"/>
            <a:r>
              <a:rPr lang="en-US" sz="1400" dirty="0" smtClean="0">
                <a:solidFill>
                  <a:schemeClr val="bg2"/>
                </a:solidFill>
              </a:rPr>
              <a:t>Transfer Abbreviation</a:t>
            </a:r>
          </a:p>
          <a:p>
            <a:r>
              <a:rPr lang="en-US" dirty="0" smtClean="0"/>
              <a:t>Course Table</a:t>
            </a:r>
          </a:p>
          <a:p>
            <a:pPr lvl="1"/>
            <a:r>
              <a:rPr lang="en-US" sz="1400" dirty="0" smtClean="0">
                <a:solidFill>
                  <a:schemeClr val="bg2"/>
                </a:solidFill>
              </a:rPr>
              <a:t>Term Sort</a:t>
            </a:r>
          </a:p>
          <a:p>
            <a:r>
              <a:rPr lang="en-US" dirty="0" smtClean="0"/>
              <a:t>Instructor Table</a:t>
            </a:r>
          </a:p>
          <a:p>
            <a:pPr lvl="1"/>
            <a:r>
              <a:rPr lang="en-US" sz="1400" dirty="0" smtClean="0">
                <a:solidFill>
                  <a:schemeClr val="bg2"/>
                </a:solidFill>
              </a:rPr>
              <a:t>Term Sort</a:t>
            </a:r>
          </a:p>
          <a:p>
            <a:r>
              <a:rPr lang="en-US" dirty="0" smtClean="0"/>
              <a:t>Registration Table</a:t>
            </a:r>
          </a:p>
          <a:p>
            <a:pPr lvl="1"/>
            <a:r>
              <a:rPr lang="en-US" sz="1400" dirty="0" smtClean="0">
                <a:solidFill>
                  <a:schemeClr val="bg2"/>
                </a:solidFill>
              </a:rPr>
              <a:t>Term Sort</a:t>
            </a:r>
          </a:p>
          <a:p>
            <a:pPr lvl="1"/>
            <a:r>
              <a:rPr lang="en-US" sz="1400" dirty="0" smtClean="0">
                <a:solidFill>
                  <a:schemeClr val="bg2"/>
                </a:solidFill>
              </a:rPr>
              <a:t>Credit Hours</a:t>
            </a:r>
          </a:p>
          <a:p>
            <a:r>
              <a:rPr lang="en-US" dirty="0" smtClean="0"/>
              <a:t>Graduated Student Table</a:t>
            </a:r>
          </a:p>
          <a:p>
            <a:pPr lvl="1"/>
            <a:r>
              <a:rPr lang="en-US" sz="1400" dirty="0" smtClean="0">
                <a:solidFill>
                  <a:schemeClr val="bg2"/>
                </a:solidFill>
              </a:rPr>
              <a:t>Degree Category  - STEM, High Demand, BOTH</a:t>
            </a:r>
          </a:p>
        </p:txBody>
      </p:sp>
    </p:spTree>
    <p:extLst>
      <p:ext uri="{BB962C8B-B14F-4D97-AF65-F5344CB8AC3E}">
        <p14:creationId xmlns:p14="http://schemas.microsoft.com/office/powerpoint/2010/main" val="1597154446"/>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6A71AF-4CF2-4B95-BFB6-5C27500258C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1809</Words>
  <Application>Microsoft Office PowerPoint</Application>
  <PresentationFormat>Widescreen</PresentationFormat>
  <Paragraphs>203</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Franklin Gothic Book</vt:lpstr>
      <vt:lpstr>Gill Sans MT</vt:lpstr>
      <vt:lpstr>Office Theme</vt:lpstr>
      <vt:lpstr>AY2021-22 AHEIS  MANUAL UPDATES</vt:lpstr>
      <vt:lpstr>REPORTING CHANGES</vt:lpstr>
      <vt:lpstr>REPORTING DUE DATES</vt:lpstr>
      <vt:lpstr>Change ID File</vt:lpstr>
      <vt:lpstr>Change ID File</vt:lpstr>
      <vt:lpstr>First Generation Students</vt:lpstr>
      <vt:lpstr>Previously Released File Changes</vt:lpstr>
      <vt:lpstr>Test scores for returning/transfer students</vt:lpstr>
      <vt:lpstr>IDB Calculated Fields</vt:lpstr>
      <vt:lpstr>REPORTING TIPS </vt:lpstr>
      <vt:lpstr>What are the different folders used for on the FT server?</vt:lpstr>
      <vt:lpstr>Folder Structure</vt:lpstr>
      <vt:lpstr>What is in the Resources folder?</vt:lpstr>
      <vt:lpstr>File Naming Conventions</vt:lpstr>
      <vt:lpstr>Error Reports</vt:lpstr>
      <vt:lpstr>Data Summaries</vt:lpstr>
      <vt:lpstr>Financial Aid Files</vt:lpstr>
      <vt:lpstr>LIVEBINDER</vt:lpstr>
      <vt:lpstr>PowerPoint Presentation</vt:lpstr>
      <vt:lpstr>What is LiveBinder?</vt:lpstr>
      <vt:lpstr>What is LiveBinder?</vt:lpstr>
      <vt:lpstr>PASSWORD SECURITY</vt:lpstr>
      <vt:lpstr>Institutional Databases (IDBs)</vt:lpstr>
      <vt:lpstr>Institutional Databases (IDBs)  and College IDs</vt:lpstr>
      <vt:lpstr>Questions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2021-05-28T14:53:02Z</dcterms:created>
  <dcterms:modified xsi:type="dcterms:W3CDTF">2021-06-23T21:08:40Z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